
<file path=[Content_Types].xml><?xml version="1.0" encoding="utf-8"?>
<Types xmlns="http://schemas.openxmlformats.org/package/2006/content-types">
  <Default Extension="xml" ContentType="application/xml"/>
  <Default Extension="svg" ContentType="image/svg+xml"/>
  <Default Extension="jpeg" ContentType="image/jpeg"/>
  <Default Extension="wmf" ContentType="image/x-wmf"/>
  <Default Extension="png" ContentType="image/png"/>
  <Default Extension="rels" ContentType="application/vnd.openxmlformats-package.relationships+xml"/>
  <Default Extension="gif" ContentType="image/gif"/>
  <Default Extension="jpg" ContentType="image/jpeg"/>
  <Default Extension="bin" ContentType="application/vnd.openxmlformats-officedocument.oleObject"/>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9.xml" ContentType="application/vnd.openxmlformats-officedocument.presentationml.slide+xml"/>
  <Override PartName="/ppt/notesSlides/notesSlide27.xml" ContentType="application/vnd.openxmlformats-officedocument.presentationml.notesSlide+xml"/>
  <Override PartName="/ppt/slides/slide38.xml" ContentType="application/vnd.openxmlformats-officedocument.presentationml.slide+xml"/>
  <Override PartName="/ppt/notesSlides/notesSlide8.xml" ContentType="application/vnd.openxmlformats-officedocument.presentationml.notes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notesSlides/notesSlide25.xml" ContentType="application/vnd.openxmlformats-officedocument.presentationml.notesSlide+xml"/>
  <Override PartName="/ppt/slides/slide23.xml" ContentType="application/vnd.openxmlformats-officedocument.presentationml.slide+xml"/>
  <Override PartName="/ppt/slides/slide22.xml" ContentType="application/vnd.openxmlformats-officedocument.presentationml.slide+xml"/>
  <Override PartName="/ppt/notesSlides/notesSlide7.xml" ContentType="application/vnd.openxmlformats-officedocument.presentationml.notesSlide+xml"/>
  <Override PartName="/ppt/presProps.xml" ContentType="application/vnd.openxmlformats-officedocument.presentationml.presProps+xml"/>
  <Override PartName="/ppt/slides/slide20.xml" ContentType="application/vnd.openxmlformats-officedocument.presentationml.slide+xml"/>
  <Override PartName="/ppt/notesSlides/notesSlide32.xml" ContentType="application/vnd.openxmlformats-officedocument.presentationml.notesSlide+xml"/>
  <Override PartName="/ppt/slides/slide19.xml" ContentType="application/vnd.openxmlformats-officedocument.presentationml.slide+xml"/>
  <Override PartName="/ppt/notesSlides/notesSlide3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slides/slide13.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slides/slide17.xml" ContentType="application/vnd.openxmlformats-officedocument.presentationml.slide+xml"/>
  <Override PartName="/ppt/slideMasters/slideMaster1.xml" ContentType="application/vnd.openxmlformats-officedocument.presentationml.slideMaster+xml"/>
  <Override PartName="/ppt/slides/slide7.xml" ContentType="application/vnd.openxmlformats-officedocument.presentationml.slide+xml"/>
  <Override PartName="/ppt/notesSlides/notesSlide38.xml" ContentType="application/vnd.openxmlformats-officedocument.presentationml.notesSlide+xml"/>
  <Override PartName="/ppt/notesSlides/notesSlide20.xml" ContentType="application/vnd.openxmlformats-officedocument.presentationml.notesSlide+xml"/>
  <Override PartName="/ppt/slides/slide4.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slides/slide26.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s/slide18.xml" ContentType="application/vnd.openxmlformats-officedocument.presentationml.slide+xml"/>
  <Override PartName="/ppt/viewProps.xml" ContentType="application/vnd.openxmlformats-officedocument.presentationml.viewProps+xml"/>
  <Override PartName="/ppt/slides/slide1.xml" ContentType="application/vnd.openxmlformats-officedocument.presentationml.slide+xml"/>
  <Override PartName="/ppt/notesSlides/notesSlide3.xml" ContentType="application/vnd.openxmlformats-officedocument.presentationml.notes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s/slide14.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notesSlides/notesSlide18.xml" ContentType="application/vnd.openxmlformats-officedocument.presentationml.notesSlide+xml"/>
  <Override PartName="/ppt/presentation.xml" ContentType="application/vnd.openxmlformats-officedocument.presentationml.presentation.main+xml"/>
  <Override PartName="/docProps/core.xml" ContentType="application/vnd.openxmlformats-package.core-properties+xml"/>
  <Override PartName="/ppt/slides/slide37.xml" ContentType="application/vnd.openxmlformats-officedocument.presentationml.slide+xml"/>
  <Override PartName="/ppt/tableStyles.xml" ContentType="application/vnd.openxmlformats-officedocument.presentationml.tableStyl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lvl1pPr marL="0" indent="0" algn="l" defTabSz="449262" rtl="0">
      <a:lnSpc>
        <a:spcPct val="100000"/>
      </a:lnSpc>
      <a:spcBef>
        <a:spcPts val="13"/>
      </a:spcBef>
      <a:spcAft>
        <a:spcPts val="13"/>
      </a:spcAft>
      <a:buNone/>
      <a:defRPr lang="en-GB" sz="2400" b="0" i="0">
        <a:solidFill>
          <a:srgbClr val="000000"/>
        </a:solidFill>
        <a:latin typeface="Times New Roman"/>
        <a:ea typeface="MS PGothic"/>
      </a:defRPr>
    </a:lvl1pPr>
    <a:lvl2pPr marL="742950" indent="457200" algn="l" defTabSz="449262" rtl="0">
      <a:lnSpc>
        <a:spcPct val="100000"/>
      </a:lnSpc>
      <a:spcBef>
        <a:spcPts val="13"/>
      </a:spcBef>
      <a:spcAft>
        <a:spcPts val="13"/>
      </a:spcAft>
      <a:buNone/>
      <a:defRPr lang="en-GB" sz="2400" b="0" i="0">
        <a:solidFill>
          <a:srgbClr val="000000"/>
        </a:solidFill>
        <a:latin typeface="Times New Roman"/>
        <a:ea typeface="MS PGothic"/>
      </a:defRPr>
    </a:lvl2pPr>
    <a:lvl3pPr marL="1143000" indent="914400" algn="l" defTabSz="449262" rtl="0">
      <a:lnSpc>
        <a:spcPct val="100000"/>
      </a:lnSpc>
      <a:spcBef>
        <a:spcPts val="13"/>
      </a:spcBef>
      <a:spcAft>
        <a:spcPts val="13"/>
      </a:spcAft>
      <a:buNone/>
      <a:defRPr lang="en-GB" sz="2400" b="0" i="0">
        <a:solidFill>
          <a:srgbClr val="000000"/>
        </a:solidFill>
        <a:latin typeface="Times New Roman"/>
        <a:ea typeface="MS PGothic"/>
      </a:defRPr>
    </a:lvl3pPr>
    <a:lvl4pPr marL="1600200" indent="1371600" algn="l" defTabSz="449262" rtl="0">
      <a:lnSpc>
        <a:spcPct val="100000"/>
      </a:lnSpc>
      <a:spcBef>
        <a:spcPts val="13"/>
      </a:spcBef>
      <a:spcAft>
        <a:spcPts val="13"/>
      </a:spcAft>
      <a:buNone/>
      <a:defRPr lang="en-GB" sz="2400" b="0" i="0">
        <a:solidFill>
          <a:srgbClr val="000000"/>
        </a:solidFill>
        <a:latin typeface="Times New Roman"/>
        <a:ea typeface="MS PGothic"/>
      </a:defRPr>
    </a:lvl4pPr>
    <a:lvl5pPr marL="2057400" indent="1828800" algn="l" defTabSz="449262" rtl="0">
      <a:lnSpc>
        <a:spcPct val="100000"/>
      </a:lnSpc>
      <a:spcBef>
        <a:spcPts val="13"/>
      </a:spcBef>
      <a:spcAft>
        <a:spcPts val="13"/>
      </a:spcAft>
      <a:buNone/>
      <a:defRPr lang="en-GB" sz="2400" b="0" i="0">
        <a:solidFill>
          <a:srgbClr val="000000"/>
        </a:solidFill>
        <a:latin typeface="Times New Roman"/>
        <a:ea typeface="MS PGothic"/>
      </a:defRPr>
    </a:lvl5pPr>
    <a:lvl6pPr>
      <a:defRPr lang="en-GB" sz="1800"/>
    </a:lvl6pPr>
    <a:lvl7pPr>
      <a:defRPr lang="en-GB" sz="1800"/>
    </a:lvl7pPr>
    <a:lvl8pPr>
      <a:defRPr lang="en-GB" sz="1800"/>
    </a:lvl8pPr>
    <a:lvl9pPr>
      <a:defRPr lang="en-GB"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4" d="100"/>
          <a:sy n="104" d="100"/>
        </p:scale>
        <p:origin x="-1236" y="-90"/>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esProps" Target="presProps.xml" /><Relationship Id="rId45" Type="http://schemas.openxmlformats.org/officeDocument/2006/relationships/tableStyles" Target="tableStyles.xml" /><Relationship Id="rId4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rgbClr val="FFFFFF"/>
        </a:solidFill>
      </p:bgPr>
    </p:bg>
    <p:spTree>
      <p:nvGrpSpPr>
        <p:cNvPr id="1" name=""/>
        <p:cNvGrpSpPr/>
        <p:nvPr/>
      </p:nvGrpSpPr>
      <p:grpSpPr bwMode="auto">
        <a:xfrm>
          <a:off x="0" y="0"/>
          <a:ext cx="0" cy="0"/>
          <a:chOff x="0" y="0"/>
          <a:chExt cx="0" cy="0"/>
        </a:xfrm>
      </p:grpSpPr>
      <p:sp>
        <p:nvSpPr>
          <p:cNvPr id="1593055523" name="Shape 2049"/>
          <p:cNvSpPr>
            <a:spLocks noChangeShapeType="1" noGrp="1"/>
          </p:cNvSpPr>
          <p:nvPr/>
        </p:nvSpPr>
        <p:spPr bwMode="auto">
          <a:xfrm>
            <a:off x="0" y="0"/>
            <a:ext cx="6858000" cy="9144000"/>
          </a:xfrm>
          <a:custGeom>
            <a:avLst>
              <a:gd name="adj0" fmla="val 5"/>
            </a:avLst>
            <a:gdLst>
              <a:gd name="gd0" fmla="val 65536"/>
              <a:gd name="gd1" fmla="val adj0"/>
              <a:gd name="gd2" fmla="+- 21600 0 adj0"/>
              <a:gd name="gd3" fmla="val 0"/>
              <a:gd name="gd4" fmla="val gd1"/>
              <a:gd name="gd5" fmla="+- gd1 0 gd3"/>
              <a:gd name="gd6" fmla="+- 0 0 gd4"/>
              <a:gd name="gd7" fmla="?: gd5 1 -1"/>
              <a:gd name="gd8" fmla="?: gd6 1 -1"/>
              <a:gd name="gd9" fmla="*/ gd7 gd8 1"/>
              <a:gd name="gd10" fmla="?: gd5 10800000 0"/>
              <a:gd name="gd11" fmla="?: gd9 -5400000 5400000"/>
              <a:gd name="gd12" fmla="*/ gd5 -1 1"/>
              <a:gd name="gd13" fmla="*/ gd6 -1 1"/>
              <a:gd name="gd14" fmla="?: gd5 gd5 gd12"/>
              <a:gd name="gd15" fmla="?: gd6 gd6 gd13"/>
              <a:gd name="gd16" fmla="val gd1"/>
              <a:gd name="gd17" fmla="val 0"/>
              <a:gd name="gd18" fmla="val gd2"/>
              <a:gd name="gd19" fmla="val 0"/>
              <a:gd name="gd20" fmla="+- 21600 0 gd18"/>
              <a:gd name="gd21" fmla="+- gd1 0 gd19"/>
              <a:gd name="gd22" fmla="?: gd20 1 -1"/>
              <a:gd name="gd23" fmla="?: gd21 1 -1"/>
              <a:gd name="gd24" fmla="*/ gd22 gd23 1"/>
              <a:gd name="gd25" fmla="?: gd21 16200000 5400000"/>
              <a:gd name="gd26" fmla="?: gd24 5400000 -5400000"/>
              <a:gd name="gd27" fmla="*/ gd20 -1 1"/>
              <a:gd name="gd28" fmla="*/ gd21 -1 1"/>
              <a:gd name="gd29" fmla="?: gd20 gd20 gd27"/>
              <a:gd name="gd30" fmla="?: gd21 gd21 gd28"/>
              <a:gd name="gd31" fmla="val 21600"/>
              <a:gd name="gd32" fmla="val gd1"/>
              <a:gd name="gd33" fmla="val 21600"/>
              <a:gd name="gd34" fmla="val gd2"/>
              <a:gd name="gd35" fmla="+- gd2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gd2"/>
              <a:gd name="gd47" fmla="val 21600"/>
              <a:gd name="gd48" fmla="val gd1"/>
              <a:gd name="gd49" fmla="val 21600"/>
              <a:gd name="gd50" fmla="+- 0 0 gd48"/>
              <a:gd name="gd51" fmla="+- gd2 0 gd49"/>
              <a:gd name="gd52" fmla="?: gd50 1 -1"/>
              <a:gd name="gd53" fmla="?: gd51 1 -1"/>
              <a:gd name="gd54" fmla="*/ gd52 gd53 1"/>
              <a:gd name="gd55" fmla="?: gd51 16200000 5400000"/>
              <a:gd name="gd56" fmla="?: gd54 5400000 -5400000"/>
              <a:gd name="gd57" fmla="*/ gd50 -1 1"/>
              <a:gd name="gd58" fmla="*/ gd51 -1 1"/>
              <a:gd name="gd59" fmla="?: gd50 gd50 gd57"/>
              <a:gd name="gd60" fmla="?: gd51 gd51 gd58"/>
              <a:gd name="gd61" fmla="val 0"/>
              <a:gd name="gd62" fmla="val gd2"/>
              <a:gd name="gd63" fmla="*/ w 0 21600"/>
              <a:gd name="gd64" fmla="*/ h 0 21600"/>
              <a:gd name="gd65" fmla="*/ w 21600 21600"/>
              <a:gd name="gd66" fmla="*/ h 21600 21600"/>
              <a:gd name="gd67" fmla="*/ w adj0 21600"/>
              <a:gd name="gd68" fmla="*/ h 0 1"/>
            </a:gdLst>
            <a:ahLst>
              <a:ahXY gdRefX="adj0" minX="0" maxX="10800">
                <a:pos x="gd67" y="gd68"/>
              </a:ahXY>
            </a:ahLst>
            <a:cxnLst/>
            <a:rect l="gd63" t="gd64" r="gd65" b="gd66"/>
            <a:pathLst>
              <a:path w="21600" h="21600" fill="norm" stroke="1" extrusionOk="0">
                <a:moveTo>
                  <a:pt x="gd3" y="gd4"/>
                </a:moveTo>
                <a:arcTo wR="gd14" hR="gd15" stAng="gd10" swAng="gd11"/>
                <a:lnTo>
                  <a:pt x="gd18" y="gd19"/>
                </a:lnTo>
                <a:arcTo wR="gd29" hR="gd30" stAng="gd25" swAng="gd26"/>
                <a:lnTo>
                  <a:pt x="gd33" y="gd34"/>
                </a:lnTo>
                <a:arcTo wR="gd44" hR="gd45" stAng="gd40" swAng="gd41"/>
                <a:lnTo>
                  <a:pt x="gd48" y="gd49"/>
                </a:lnTo>
                <a:arcTo wR="gd59" hR="gd60" stAng="gd55" swAng="gd56"/>
                <a:close/>
              </a:path>
            </a:pathLst>
          </a:custGeom>
          <a:solidFill>
            <a:srgbClr val="FFFFFF"/>
          </a:solidFill>
        </p:spPr>
        <p:txBody>
          <a:bodyPr wrap="none" anchor="ctr" anchorCtr="0"/>
          <a:lstStyle/>
          <a:p>
            <a:pPr>
              <a:defRPr/>
            </a:pPr>
            <a:endParaRPr sz="1400"/>
          </a:p>
        </p:txBody>
      </p:sp>
      <p:sp>
        <p:nvSpPr>
          <p:cNvPr id="1525721631" name="Shape 2050"/>
          <p:cNvSpPr txBox="1">
            <a:spLocks noChangeShapeType="1" noGrp="1"/>
          </p:cNvSpPr>
          <p:nvPr/>
        </p:nvSpPr>
        <p:spPr bwMode="auto">
          <a:xfrm>
            <a:off x="0" y="0"/>
            <a:ext cx="2971800" cy="457200"/>
          </a:xfrm>
          <a:prstGeom prst="rect">
            <a:avLst/>
          </a:prstGeom>
          <a:noFill/>
        </p:spPr>
        <p:txBody>
          <a:bodyPr wrap="none" anchor="ctr" anchorCtr="0"/>
          <a:lstStyle/>
          <a:p>
            <a:pPr>
              <a:defRPr/>
            </a:pPr>
            <a:endParaRPr sz="1400"/>
          </a:p>
        </p:txBody>
      </p:sp>
      <p:sp>
        <p:nvSpPr>
          <p:cNvPr id="1238050040" name="Shape 2051"/>
          <p:cNvSpPr txBox="1">
            <a:spLocks noChangeShapeType="1" noGrp="1"/>
          </p:cNvSpPr>
          <p:nvPr/>
        </p:nvSpPr>
        <p:spPr bwMode="auto">
          <a:xfrm>
            <a:off x="3886200" y="0"/>
            <a:ext cx="2971800" cy="457200"/>
          </a:xfrm>
          <a:prstGeom prst="rect">
            <a:avLst/>
          </a:prstGeom>
          <a:noFill/>
        </p:spPr>
        <p:txBody>
          <a:bodyPr wrap="none" anchor="ctr" anchorCtr="0"/>
          <a:lstStyle/>
          <a:p>
            <a:pPr>
              <a:defRPr/>
            </a:pPr>
            <a:endParaRPr sz="1400"/>
          </a:p>
        </p:txBody>
      </p:sp>
      <p:sp>
        <p:nvSpPr>
          <p:cNvPr id="582504993" name="Shape 2052"/>
          <p:cNvSpPr>
            <a:spLocks noChangeShapeType="1" noGrp="1"/>
          </p:cNvSpPr>
          <p:nvPr>
            <p:ph type="sldImg" idx="0"/>
          </p:nvPr>
        </p:nvSpPr>
        <p:spPr bwMode="auto">
          <a:xfrm>
            <a:off x="1143000" y="685800"/>
            <a:ext cx="4570412" cy="3427412"/>
          </a:xfrm>
          <a:prstGeom prst="rect">
            <a:avLst/>
          </a:prstGeom>
          <a:noFill/>
          <a:ln w="9360">
            <a:solidFill>
              <a:srgbClr val="000000"/>
            </a:solidFill>
            <a:miter/>
            <a:headEnd/>
            <a:tailEnd/>
          </a:ln>
        </p:spPr>
        <p:txBody>
          <a:bodyPr lIns="90000" tIns="46800" rIns="90000" bIns="46800" anchor="ctr" anchorCtr="0"/>
          <a:lstStyle/>
          <a:p>
            <a:pPr>
              <a:defRPr/>
            </a:pPr>
            <a:endParaRPr sz="1400"/>
          </a:p>
        </p:txBody>
      </p:sp>
      <p:sp>
        <p:nvSpPr>
          <p:cNvPr id="1681913290" name="Shape 2053"/>
          <p:cNvSpPr>
            <a:spLocks noChangeShapeType="1" noGrp="1"/>
          </p:cNvSpPr>
          <p:nvPr>
            <p:ph type="body" idx="0"/>
          </p:nvPr>
        </p:nvSpPr>
        <p:spPr bwMode="auto">
          <a:xfrm>
            <a:off x="914400" y="4343400"/>
            <a:ext cx="5027612" cy="4113212"/>
          </a:xfrm>
          <a:prstGeom prst="rect">
            <a:avLst/>
          </a:prstGeom>
          <a:noFill/>
        </p:spPr>
        <p:txBody>
          <a:bodyPr lIns="90000" tIns="46800" rIns="90000" bIns="46800" anchor="t"/>
          <a:lstStyle/>
          <a:p>
            <a:pPr>
              <a:defRPr/>
            </a:pPr>
            <a:endParaRPr sz="1400"/>
          </a:p>
        </p:txBody>
      </p:sp>
      <p:sp>
        <p:nvSpPr>
          <p:cNvPr id="1297976967" name="Shape 2054"/>
          <p:cNvSpPr txBox="1">
            <a:spLocks noChangeShapeType="1" noGrp="1"/>
          </p:cNvSpPr>
          <p:nvPr/>
        </p:nvSpPr>
        <p:spPr bwMode="auto">
          <a:xfrm>
            <a:off x="0" y="8686800"/>
            <a:ext cx="2971800" cy="457200"/>
          </a:xfrm>
          <a:prstGeom prst="rect">
            <a:avLst/>
          </a:prstGeom>
          <a:noFill/>
        </p:spPr>
        <p:txBody>
          <a:bodyPr wrap="none" anchor="ctr" anchorCtr="0"/>
          <a:lstStyle/>
          <a:p>
            <a:pPr>
              <a:defRPr/>
            </a:pPr>
            <a:endParaRPr sz="1400"/>
          </a:p>
        </p:txBody>
      </p:sp>
      <p:sp>
        <p:nvSpPr>
          <p:cNvPr id="286285317" name="Shape 2055"/>
          <p:cNvSpPr>
            <a:spLocks noChangeShapeType="1" noGrp="1"/>
          </p:cNvSpPr>
          <p:nvPr>
            <p:ph type="sldNum" idx="0"/>
          </p:nvPr>
        </p:nvSpPr>
        <p:spPr bwMode="auto">
          <a:xfrm>
            <a:off x="3886200" y="8686800"/>
            <a:ext cx="2970212" cy="455612"/>
          </a:xfrm>
          <a:prstGeom prst="rect">
            <a:avLst/>
          </a:prstGeom>
          <a:noFill/>
        </p:spPr>
        <p:txBody>
          <a:bodyPr lIns="90000" tIns="46800" rIns="90000" bIns="46800" anchor="b"/>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mj-lt"/>
                <a:ea typeface="MS PGothic"/>
              </a:defRPr>
            </a:lvl5pPr>
          </a:lstStyle>
          <a:p>
            <a:pPr marL="0" lvl="0" indent="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200"/>
              <a:t>*</a:t>
            </a:fld>
            <a:endParaRPr/>
          </a:p>
        </p:txBody>
      </p:sp>
    </p:spTree>
  </p:cSld>
  <p:clrMap bg1="lt1" tx1="dk1" bg2="lt2" tx2="dk2" accent1="accent1" accent2="accent2" accent3="accent3" accent4="accent4" accent5="accent5" accent6="accent6" hlink="hlink" folHlink="folHlink"/>
  <p:hf dt="1" ftr="1" hdr="0" sldNum="0"/>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2101007471" name="Shape 36865"/>
          <p:cNvSpPr txBox="1">
            <a:spLocks noChangeShapeType="1" noGrp="1"/>
          </p:cNvSpPr>
          <p:nvPr>
            <p:ph type="sldNum"/>
          </p:nvPr>
        </p:nvSpPr>
        <p:spPr bwMode="auto">
          <a:xfrm>
            <a:off x="3886200" y="8686800"/>
            <a:ext cx="2971800" cy="457200"/>
          </a:xfrm>
          <a:prstGeom prst="rect">
            <a:avLst/>
          </a:prstGeom>
          <a:noFill/>
        </p:spPr>
        <p:txBody>
          <a:bodyPr lIns="90000" tIns="46800" rIns="90000" bIns="46800" anchor="b"/>
          <a:lstStyle/>
          <a:p>
            <a:pPr lvl="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200"/>
              <a:t>*</a:t>
            </a:fld>
            <a:endParaRPr/>
          </a:p>
        </p:txBody>
      </p:sp>
      <p:sp>
        <p:nvSpPr>
          <p:cNvPr id="304026648" name="Shape 36866"/>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482855692" name="Shape 36867"/>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330629219" name="Shape 58369"/>
          <p:cNvSpPr txBox="1">
            <a:spLocks noChangeShapeType="1" noGrp="1"/>
          </p:cNvSpPr>
          <p:nvPr>
            <p:ph type="sldNum"/>
          </p:nvPr>
        </p:nvSpPr>
        <p:spPr bwMode="auto">
          <a:xfrm>
            <a:off x="3886200" y="8686800"/>
            <a:ext cx="2971800" cy="457200"/>
          </a:xfrm>
          <a:prstGeom prst="rect">
            <a:avLst/>
          </a:prstGeom>
          <a:noFill/>
        </p:spPr>
        <p:txBody>
          <a:bodyPr lIns="90000" tIns="46800" rIns="90000" bIns="46800" anchor="b"/>
          <a:lstStyle/>
          <a:p>
            <a:pPr lvl="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200"/>
              <a:t>*</a:t>
            </a:fld>
            <a:endParaRPr/>
          </a:p>
        </p:txBody>
      </p:sp>
      <p:sp>
        <p:nvSpPr>
          <p:cNvPr id="572321409" name="Shape 58370"/>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541876467" name="Shape 58371"/>
          <p:cNvSpPr txBox="1">
            <a:spLocks noChangeShapeType="1" noGrp="1"/>
          </p:cNvSpPr>
          <p:nvPr>
            <p:ph type="body" idx="1"/>
          </p:nvPr>
        </p:nvSpPr>
        <p:spPr bwMode="auto">
          <a:xfrm>
            <a:off x="914400" y="4343400"/>
            <a:ext cx="5029200" cy="4114800"/>
          </a:xfrm>
          <a:prstGeom prst="rect">
            <a:avLst/>
          </a:prstGeom>
          <a:noFill/>
        </p:spPr>
        <p:txBody>
          <a:bodyPr lIns="91440" tIns="45720" rIns="91440" bIns="45720" anchor="t"/>
          <a:lstStyle/>
          <a:p>
            <a:pPr lvl="0" algn="l">
              <a:spcBef>
                <a:spcPts val="46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i="0" u="none">
                <a:ea typeface="MS PGothic"/>
              </a:rPr>
              <a:t>Figure 6.3 Enzymes decrease the activation energy.</a:t>
            </a:r>
            <a:r>
              <a:rPr lang="en-US">
                <a:ea typeface="MS PGothic"/>
              </a:rPr>
              <a:t> Enzymes accelerate reactions by decreasing </a:t>
            </a:r>
            <a:r>
              <a:rPr lang="el-GR">
                <a:ea typeface="MS PGothic"/>
              </a:rPr>
              <a:t>Δ</a:t>
            </a:r>
            <a:r>
              <a:rPr lang="en-US" b="0" i="1" u="none">
                <a:ea typeface="MS PGothic"/>
              </a:rPr>
              <a:t>G</a:t>
            </a:r>
            <a:r>
              <a:rPr lang="en-US" baseline="30000">
                <a:ea typeface="MS PGothic"/>
              </a:rPr>
              <a:t>‡</a:t>
            </a:r>
            <a:r>
              <a:rPr lang="en-US">
                <a:ea typeface="MS PGothic"/>
              </a:rPr>
              <a:t>, the free energy of activation.</a:t>
            </a:r>
            <a:endParaRPr/>
          </a:p>
          <a:p>
            <a:pPr lvl="0" algn="l">
              <a:spcBef>
                <a:spcPts val="46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652829268" name="Shape 59393"/>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898332878" name="Shape 59394"/>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906161547" name="Shape 61441"/>
          <p:cNvSpPr txBox="1">
            <a:spLocks noChangeShapeType="1" noGrp="1"/>
          </p:cNvSpPr>
          <p:nvPr>
            <p:ph type="sldNum"/>
          </p:nvPr>
        </p:nvSpPr>
        <p:spPr bwMode="auto">
          <a:xfrm>
            <a:off x="3886200" y="8686800"/>
            <a:ext cx="2971800" cy="457200"/>
          </a:xfrm>
          <a:prstGeom prst="rect">
            <a:avLst/>
          </a:prstGeom>
          <a:noFill/>
        </p:spPr>
        <p:txBody>
          <a:bodyPr lIns="90000" tIns="46800" rIns="90000" bIns="46800" anchor="b"/>
          <a:lstStyle/>
          <a:p>
            <a:pPr lvl="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200"/>
              <a:t>*</a:t>
            </a:fld>
            <a:endParaRPr/>
          </a:p>
        </p:txBody>
      </p:sp>
      <p:sp>
        <p:nvSpPr>
          <p:cNvPr id="1527612221" name="Shape 61442"/>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428978121" name="Shape 61443"/>
          <p:cNvSpPr txBox="1">
            <a:spLocks noChangeShapeType="1" noGrp="1"/>
          </p:cNvSpPr>
          <p:nvPr>
            <p:ph type="body" idx="1"/>
          </p:nvPr>
        </p:nvSpPr>
        <p:spPr bwMode="auto">
          <a:xfrm>
            <a:off x="914400" y="4343400"/>
            <a:ext cx="5029200" cy="4114800"/>
          </a:xfrm>
          <a:prstGeom prst="rect">
            <a:avLst/>
          </a:prstGeom>
          <a:noFill/>
        </p:spPr>
        <p:txBody>
          <a:bodyPr lIns="91440" tIns="45720" rIns="91440" bIns="45720" anchor="t"/>
          <a:lstStyle/>
          <a:p>
            <a:pPr lvl="0" algn="l">
              <a:spcBef>
                <a:spcPts val="46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i="0" u="none">
                <a:ea typeface="MS PGothic"/>
              </a:rPr>
              <a:t>Figure 6.4 Active sites may include distant residues.</a:t>
            </a:r>
            <a:r>
              <a:rPr lang="en-US">
                <a:ea typeface="MS PGothic"/>
              </a:rPr>
              <a:t> (A) Ribbon diagram of the enzyme lysozyme with several components of the active site shown in color. (B) A schematic representation of the primary structure of lysozyme shows that the active site is composed of residues that come from different parts of the polypeptide chain. [Drawn from 6LYZ.pdb.]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710157514" name="Shape 62465"/>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882311245" name="Shape 62466"/>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1901705572" name="Shape 65537"/>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22674122" name="Shape 65538"/>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37275148" name="Slide Image Placeholder 1"/>
          <p:cNvSpPr>
            <a:spLocks noChangeAspect="1" noGrp="1" noRot="1"/>
          </p:cNvSpPr>
          <p:nvPr>
            <p:ph type="sldImg"/>
          </p:nvPr>
        </p:nvSpPr>
        <p:spPr bwMode="auto"/>
      </p:sp>
      <p:sp>
        <p:nvSpPr>
          <p:cNvPr id="1344049530" name="Notes Placeholder 2"/>
          <p:cNvSpPr>
            <a:spLocks noGrp="1"/>
          </p:cNvSpPr>
          <p:nvPr>
            <p:ph type="body" idx="1"/>
          </p:nvPr>
        </p:nvSpPr>
        <p:spPr bwMode="auto"/>
        <p:txBody>
          <a:bodyPr/>
          <a:lstStyle/>
          <a:p>
            <a:pPr>
              <a:defRPr/>
            </a:pPr>
            <a:endParaRPr/>
          </a:p>
        </p:txBody>
      </p:sp>
      <p:sp>
        <p:nvSpPr>
          <p:cNvPr id="954304178" name="Slide Number Placeholder 3"/>
          <p:cNvSpPr>
            <a:spLocks noGrp="1"/>
          </p:cNvSpPr>
          <p:nvPr>
            <p:ph type="sldNum" sz="quarter" idx="10"/>
          </p:nvPr>
        </p:nvSpPr>
        <p:spPr bwMode="auto"/>
        <p:txBody>
          <a:bodyPr/>
          <a:lstStyle/>
          <a:p>
            <a:pPr>
              <a:defRPr/>
            </a:pPr>
            <a:fld id="{43FED5A9-BE46-CA8E-6A50-78D6A951B1FD}"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22951691" name="PlaceHolder 1"/>
          <p:cNvSpPr>
            <a:spLocks noGrp="1"/>
          </p:cNvSpPr>
          <p:nvPr>
            <p:ph type="sldNum" idx="37"/>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5D2776BD-D395-A215-160E-B6CA46C8A1EE}"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2042350458" name="PlaceHolder 2"/>
          <p:cNvSpPr>
            <a:spLocks noGrp="1"/>
          </p:cNvSpPr>
          <p:nvPr>
            <p:ph type="sldImg"/>
          </p:nvPr>
        </p:nvSpPr>
        <p:spPr bwMode="auto">
          <a:xfrm>
            <a:off x="1143000" y="685800"/>
            <a:ext cx="4571640" cy="3428640"/>
          </a:xfrm>
          <a:prstGeom prst="rect">
            <a:avLst/>
          </a:prstGeom>
          <a:ln w="0">
            <a:noFill/>
          </a:ln>
        </p:spPr>
      </p:sp>
      <p:sp>
        <p:nvSpPr>
          <p:cNvPr id="1698954764"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8.1 The effect of heat on enzyme activity.</a:t>
            </a:r>
            <a:r>
              <a:rPr lang="en-US" sz="1200" b="0" u="none" strike="noStrike">
                <a:solidFill>
                  <a:schemeClr val="dk1"/>
                </a:solidFill>
                <a:latin typeface="Calibri"/>
                <a:ea typeface="Calibri"/>
              </a:rPr>
              <a:t> The enzyme tyrosinase, which is part of the pathway that synthesizes the pigment that results in dark fur, has a low tolerance for heat in Siamese cats. It is inactive at normal body temperatures but functional at slightly lower temperatures. The extremities of a Siamese cat are cool enough for tyrosinase to gain function and produce pigment. [Photograph: Jane Burton/Getty.]</a:t>
            </a:r>
            <a:endParaRPr lang="es-MX" sz="1200" b="0" u="none" strike="noStrike">
              <a:solidFill>
                <a:srgbClr val="000000"/>
              </a:solidFill>
              <a:latin typeface="Arial"/>
            </a:endParaRPr>
          </a:p>
          <a:p>
            <a:pPr indent="0">
              <a:lnSpc>
                <a:spcPct val="100000"/>
              </a:lnSpc>
              <a:buNone/>
              <a:tabLst>
                <a:tab pos="0" algn="l"/>
              </a:tabLst>
              <a:defRPr/>
            </a:pPr>
            <a:endParaRPr lang="es-MX" sz="1200" b="0" u="none" strike="noStrike">
              <a:solidFill>
                <a:srgbClr val="00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D71D01D-5506-CD43-1857-8BA3DDE078B7}"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D11B4E1-A4AE-5B16-607B-92746A7CA4D1}"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11715752" name="Slide Image Placeholder 1"/>
          <p:cNvSpPr>
            <a:spLocks noChangeAspect="1" noGrp="1" noRot="1"/>
          </p:cNvSpPr>
          <p:nvPr>
            <p:ph type="sldImg"/>
          </p:nvPr>
        </p:nvSpPr>
        <p:spPr bwMode="auto"/>
      </p:sp>
      <p:sp>
        <p:nvSpPr>
          <p:cNvPr id="30368359" name="Notes Placeholder 2"/>
          <p:cNvSpPr>
            <a:spLocks noGrp="1"/>
          </p:cNvSpPr>
          <p:nvPr>
            <p:ph type="body" idx="1"/>
          </p:nvPr>
        </p:nvSpPr>
        <p:spPr bwMode="auto"/>
        <p:txBody>
          <a:bodyPr/>
          <a:lstStyle/>
          <a:p>
            <a:pPr>
              <a:defRPr/>
            </a:pPr>
            <a:endParaRPr/>
          </a:p>
        </p:txBody>
      </p:sp>
      <p:sp>
        <p:nvSpPr>
          <p:cNvPr id="1533421828" name="Slide Number Placeholder 3"/>
          <p:cNvSpPr>
            <a:spLocks noGrp="1"/>
          </p:cNvSpPr>
          <p:nvPr>
            <p:ph type="sldNum" sz="quarter" idx="10"/>
          </p:nvPr>
        </p:nvSpPr>
        <p:spPr bwMode="auto"/>
        <p:txBody>
          <a:bodyPr/>
          <a:lstStyle/>
          <a:p>
            <a:pPr>
              <a:defRPr/>
            </a:pPr>
            <a:fld id="{68F72BB4-B872-8DBC-1708-DAA7F45AAF5D}"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2135555260" name="Shape 38913"/>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385359924" name="Shape 38914"/>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86090302" name="Slide Image Placeholder 1"/>
          <p:cNvSpPr>
            <a:spLocks noChangeAspect="1" noGrp="1" noRot="1"/>
          </p:cNvSpPr>
          <p:nvPr>
            <p:ph type="sldImg"/>
          </p:nvPr>
        </p:nvSpPr>
        <p:spPr bwMode="auto"/>
      </p:sp>
      <p:sp>
        <p:nvSpPr>
          <p:cNvPr id="1929976970" name="Notes Placeholder 2"/>
          <p:cNvSpPr>
            <a:spLocks noGrp="1"/>
          </p:cNvSpPr>
          <p:nvPr>
            <p:ph type="body" idx="1"/>
          </p:nvPr>
        </p:nvSpPr>
        <p:spPr bwMode="auto"/>
        <p:txBody>
          <a:bodyPr/>
          <a:lstStyle/>
          <a:p>
            <a:pPr>
              <a:defRPr/>
            </a:pPr>
            <a:endParaRPr/>
          </a:p>
        </p:txBody>
      </p:sp>
      <p:sp>
        <p:nvSpPr>
          <p:cNvPr id="1925998307" name="Slide Number Placeholder 3"/>
          <p:cNvSpPr>
            <a:spLocks noGrp="1"/>
          </p:cNvSpPr>
          <p:nvPr>
            <p:ph type="sldNum" sz="quarter" idx="10"/>
          </p:nvPr>
        </p:nvSpPr>
        <p:spPr bwMode="auto"/>
        <p:txBody>
          <a:bodyPr/>
          <a:lstStyle/>
          <a:p>
            <a:pPr>
              <a:defRPr/>
            </a:pPr>
            <a:fld id="{9CD04CBA-2804-0AEC-2226-0D95ED81C930}"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33613333" name="Slide Image Placeholder 1"/>
          <p:cNvSpPr>
            <a:spLocks noChangeAspect="1" noGrp="1" noRot="1"/>
          </p:cNvSpPr>
          <p:nvPr>
            <p:ph type="sldImg"/>
          </p:nvPr>
        </p:nvSpPr>
        <p:spPr bwMode="auto"/>
      </p:sp>
      <p:sp>
        <p:nvSpPr>
          <p:cNvPr id="1613702254" name="Notes Placeholder 2"/>
          <p:cNvSpPr>
            <a:spLocks noGrp="1"/>
          </p:cNvSpPr>
          <p:nvPr>
            <p:ph type="body" idx="1"/>
          </p:nvPr>
        </p:nvSpPr>
        <p:spPr bwMode="auto"/>
        <p:txBody>
          <a:bodyPr/>
          <a:lstStyle/>
          <a:p>
            <a:pPr>
              <a:defRPr/>
            </a:pPr>
            <a:endParaRPr/>
          </a:p>
        </p:txBody>
      </p:sp>
      <p:sp>
        <p:nvSpPr>
          <p:cNvPr id="1024934128" name="Slide Number Placeholder 3"/>
          <p:cNvSpPr>
            <a:spLocks noGrp="1"/>
          </p:cNvSpPr>
          <p:nvPr>
            <p:ph type="sldNum" sz="quarter" idx="10"/>
          </p:nvPr>
        </p:nvSpPr>
        <p:spPr bwMode="auto"/>
        <p:txBody>
          <a:bodyPr/>
          <a:lstStyle/>
          <a:p>
            <a:pPr>
              <a:defRPr/>
            </a:pPr>
            <a:fld id="{C7AD734A-E778-ECA8-EE7B-5053E937B4DE}"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68428875" name="Slide Image Placeholder 1"/>
          <p:cNvSpPr>
            <a:spLocks noChangeAspect="1" noGrp="1" noRot="1"/>
          </p:cNvSpPr>
          <p:nvPr>
            <p:ph type="sldImg"/>
          </p:nvPr>
        </p:nvSpPr>
        <p:spPr bwMode="auto"/>
      </p:sp>
      <p:sp>
        <p:nvSpPr>
          <p:cNvPr id="370596551" name="Notes Placeholder 2"/>
          <p:cNvSpPr>
            <a:spLocks noGrp="1"/>
          </p:cNvSpPr>
          <p:nvPr>
            <p:ph type="body" idx="1"/>
          </p:nvPr>
        </p:nvSpPr>
        <p:spPr bwMode="auto"/>
        <p:txBody>
          <a:bodyPr/>
          <a:lstStyle/>
          <a:p>
            <a:pPr>
              <a:defRPr/>
            </a:pPr>
            <a:endParaRPr/>
          </a:p>
        </p:txBody>
      </p:sp>
      <p:sp>
        <p:nvSpPr>
          <p:cNvPr id="1510829658" name="Slide Number Placeholder 3"/>
          <p:cNvSpPr>
            <a:spLocks noGrp="1"/>
          </p:cNvSpPr>
          <p:nvPr>
            <p:ph type="sldNum" sz="quarter" idx="10"/>
          </p:nvPr>
        </p:nvSpPr>
        <p:spPr bwMode="auto"/>
        <p:txBody>
          <a:bodyPr/>
          <a:lstStyle/>
          <a:p>
            <a:pPr>
              <a:defRPr/>
            </a:pPr>
            <a:fld id="{FC25FB5E-22DF-4A0B-7431-D4E0CA1A927A}" type="slidenum">
              <a:rPr/>
              <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00393209" name="Slide Image Placeholder 1"/>
          <p:cNvSpPr>
            <a:spLocks noChangeAspect="1" noGrp="1" noRot="1"/>
          </p:cNvSpPr>
          <p:nvPr>
            <p:ph type="sldImg"/>
          </p:nvPr>
        </p:nvSpPr>
        <p:spPr bwMode="auto"/>
      </p:sp>
      <p:sp>
        <p:nvSpPr>
          <p:cNvPr id="96578108" name="Notes Placeholder 2"/>
          <p:cNvSpPr>
            <a:spLocks noGrp="1"/>
          </p:cNvSpPr>
          <p:nvPr>
            <p:ph type="body" idx="1"/>
          </p:nvPr>
        </p:nvSpPr>
        <p:spPr bwMode="auto"/>
        <p:txBody>
          <a:bodyPr/>
          <a:lstStyle/>
          <a:p>
            <a:pPr>
              <a:defRPr/>
            </a:pPr>
            <a:endParaRPr/>
          </a:p>
        </p:txBody>
      </p:sp>
      <p:sp>
        <p:nvSpPr>
          <p:cNvPr id="1796561056" name="Slide Number Placeholder 3"/>
          <p:cNvSpPr>
            <a:spLocks noGrp="1"/>
          </p:cNvSpPr>
          <p:nvPr>
            <p:ph type="sldNum" sz="quarter" idx="10"/>
          </p:nvPr>
        </p:nvSpPr>
        <p:spPr bwMode="auto"/>
        <p:txBody>
          <a:bodyPr/>
          <a:lstStyle/>
          <a:p>
            <a:pPr>
              <a:defRPr/>
            </a:pPr>
            <a:fld id="{3BD26C8C-735E-DC29-F606-4BA85B01BE2B}" type="slidenum">
              <a:rPr/>
              <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64987188" name="Slide Image Placeholder 1"/>
          <p:cNvSpPr>
            <a:spLocks noChangeAspect="1" noGrp="1" noRot="1"/>
          </p:cNvSpPr>
          <p:nvPr>
            <p:ph type="sldImg"/>
          </p:nvPr>
        </p:nvSpPr>
        <p:spPr bwMode="auto"/>
      </p:sp>
      <p:sp>
        <p:nvSpPr>
          <p:cNvPr id="516305580" name="Notes Placeholder 2"/>
          <p:cNvSpPr>
            <a:spLocks noGrp="1"/>
          </p:cNvSpPr>
          <p:nvPr>
            <p:ph type="body" idx="1"/>
          </p:nvPr>
        </p:nvSpPr>
        <p:spPr bwMode="auto"/>
        <p:txBody>
          <a:bodyPr/>
          <a:lstStyle/>
          <a:p>
            <a:pPr>
              <a:defRPr/>
            </a:pPr>
            <a:endParaRPr/>
          </a:p>
        </p:txBody>
      </p:sp>
      <p:sp>
        <p:nvSpPr>
          <p:cNvPr id="1353103555" name="Slide Number Placeholder 3"/>
          <p:cNvSpPr>
            <a:spLocks noGrp="1"/>
          </p:cNvSpPr>
          <p:nvPr>
            <p:ph type="sldNum" sz="quarter" idx="10"/>
          </p:nvPr>
        </p:nvSpPr>
        <p:spPr bwMode="auto"/>
        <p:txBody>
          <a:bodyPr/>
          <a:lstStyle/>
          <a:p>
            <a:pPr>
              <a:defRPr/>
            </a:pPr>
            <a:fld id="{D9C65E9E-03BE-1BF1-BC50-86D68A6CDFDA}" type="slidenum">
              <a:rPr/>
              <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66518840" name="Slide Image Placeholder 1"/>
          <p:cNvSpPr>
            <a:spLocks noChangeAspect="1" noGrp="1" noRot="1"/>
          </p:cNvSpPr>
          <p:nvPr>
            <p:ph type="sldImg"/>
          </p:nvPr>
        </p:nvSpPr>
        <p:spPr bwMode="auto"/>
      </p:sp>
      <p:sp>
        <p:nvSpPr>
          <p:cNvPr id="467692717" name="Notes Placeholder 2"/>
          <p:cNvSpPr>
            <a:spLocks noGrp="1"/>
          </p:cNvSpPr>
          <p:nvPr>
            <p:ph type="body" idx="1"/>
          </p:nvPr>
        </p:nvSpPr>
        <p:spPr bwMode="auto"/>
        <p:txBody>
          <a:bodyPr/>
          <a:lstStyle/>
          <a:p>
            <a:pPr>
              <a:defRPr/>
            </a:pPr>
            <a:endParaRPr/>
          </a:p>
        </p:txBody>
      </p:sp>
      <p:sp>
        <p:nvSpPr>
          <p:cNvPr id="96174976" name="Slide Number Placeholder 3"/>
          <p:cNvSpPr>
            <a:spLocks noGrp="1"/>
          </p:cNvSpPr>
          <p:nvPr>
            <p:ph type="sldNum" sz="quarter" idx="10"/>
          </p:nvPr>
        </p:nvSpPr>
        <p:spPr bwMode="auto"/>
        <p:txBody>
          <a:bodyPr/>
          <a:lstStyle/>
          <a:p>
            <a:pPr>
              <a:defRPr/>
            </a:pPr>
            <a:fld id="{31611AC6-D00C-5A88-14F7-13ABFB3E28FC}" type="slidenum">
              <a:rPr/>
              <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90530926" name="Slide Image Placeholder 1"/>
          <p:cNvSpPr>
            <a:spLocks noChangeAspect="1" noGrp="1" noRot="1"/>
          </p:cNvSpPr>
          <p:nvPr>
            <p:ph type="sldImg"/>
          </p:nvPr>
        </p:nvSpPr>
        <p:spPr bwMode="auto"/>
      </p:sp>
      <p:sp>
        <p:nvSpPr>
          <p:cNvPr id="2000893202" name="Notes Placeholder 2"/>
          <p:cNvSpPr>
            <a:spLocks noGrp="1"/>
          </p:cNvSpPr>
          <p:nvPr>
            <p:ph type="body" idx="1"/>
          </p:nvPr>
        </p:nvSpPr>
        <p:spPr bwMode="auto"/>
        <p:txBody>
          <a:bodyPr/>
          <a:lstStyle/>
          <a:p>
            <a:pPr>
              <a:defRPr/>
            </a:pPr>
            <a:endParaRPr/>
          </a:p>
        </p:txBody>
      </p:sp>
      <p:sp>
        <p:nvSpPr>
          <p:cNvPr id="2046001200" name="Slide Number Placeholder 3"/>
          <p:cNvSpPr>
            <a:spLocks noGrp="1"/>
          </p:cNvSpPr>
          <p:nvPr>
            <p:ph type="sldNum" sz="quarter" idx="10"/>
          </p:nvPr>
        </p:nvSpPr>
        <p:spPr bwMode="auto"/>
        <p:txBody>
          <a:bodyPr/>
          <a:lstStyle/>
          <a:p>
            <a:pPr>
              <a:defRPr/>
            </a:pPr>
            <a:fld id="{8CCCD157-90BF-1A57-F570-FAC02E1F1681}" type="slidenum">
              <a:rPr/>
              <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49028690" name="PlaceHolder 1"/>
          <p:cNvSpPr>
            <a:spLocks noGrp="1"/>
          </p:cNvSpPr>
          <p:nvPr>
            <p:ph type="sldNum" idx="42"/>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899FEBE6-7D88-ECC9-EDFA-FEDD75A98FCD}"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595452396" name="PlaceHolder 2"/>
          <p:cNvSpPr>
            <a:spLocks noGrp="1"/>
          </p:cNvSpPr>
          <p:nvPr>
            <p:ph type="sldImg"/>
          </p:nvPr>
        </p:nvSpPr>
        <p:spPr bwMode="auto">
          <a:xfrm>
            <a:off x="1143000" y="685800"/>
            <a:ext cx="4571640" cy="3428640"/>
          </a:xfrm>
          <a:prstGeom prst="rect">
            <a:avLst/>
          </a:prstGeom>
          <a:ln w="0">
            <a:noFill/>
          </a:ln>
        </p:spPr>
      </p:sp>
      <p:sp>
        <p:nvSpPr>
          <p:cNvPr id="1374578278"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8.23 Covalent catalysis.</a:t>
            </a:r>
            <a:r>
              <a:rPr lang="en-US" sz="1200" b="0" u="none" strike="noStrike">
                <a:solidFill>
                  <a:schemeClr val="dk1"/>
                </a:solidFill>
                <a:latin typeface="Calibri"/>
                <a:ea typeface="Calibri"/>
              </a:rPr>
              <a:t> Hydrolysis by chymotrypsin takes place in two stages: (A) acylation to form the acyl-enzyme intermediate followed by (B) deacylation to regenerate the free enzyme. </a:t>
            </a:r>
            <a:endParaRPr lang="es-MX" sz="1200" b="0" u="none" strike="noStrike">
              <a:solidFill>
                <a:srgbClr val="000000"/>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77740375" name="Slide Image Placeholder 1"/>
          <p:cNvSpPr>
            <a:spLocks noChangeAspect="1" noGrp="1" noRot="1"/>
          </p:cNvSpPr>
          <p:nvPr>
            <p:ph type="sldImg"/>
          </p:nvPr>
        </p:nvSpPr>
        <p:spPr bwMode="auto"/>
      </p:sp>
      <p:sp>
        <p:nvSpPr>
          <p:cNvPr id="1944556769" name="Notes Placeholder 2"/>
          <p:cNvSpPr>
            <a:spLocks noGrp="1"/>
          </p:cNvSpPr>
          <p:nvPr>
            <p:ph type="body" idx="1"/>
          </p:nvPr>
        </p:nvSpPr>
        <p:spPr bwMode="auto"/>
        <p:txBody>
          <a:bodyPr/>
          <a:lstStyle/>
          <a:p>
            <a:pPr>
              <a:defRPr/>
            </a:pPr>
            <a:endParaRPr/>
          </a:p>
        </p:txBody>
      </p:sp>
      <p:sp>
        <p:nvSpPr>
          <p:cNvPr id="1473522720" name="Slide Number Placeholder 3"/>
          <p:cNvSpPr>
            <a:spLocks noGrp="1"/>
          </p:cNvSpPr>
          <p:nvPr>
            <p:ph type="sldNum" sz="quarter" idx="10"/>
          </p:nvPr>
        </p:nvSpPr>
        <p:spPr bwMode="auto"/>
        <p:txBody>
          <a:bodyPr/>
          <a:lstStyle/>
          <a:p>
            <a:pPr>
              <a:defRPr/>
            </a:pPr>
            <a:fld id="{79E6F895-EE97-6393-8781-7D3886635683}" type="slidenum">
              <a:rPr/>
              <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53916812" name="Slide Image Placeholder 1"/>
          <p:cNvSpPr>
            <a:spLocks noChangeAspect="1" noGrp="1" noRot="1"/>
          </p:cNvSpPr>
          <p:nvPr>
            <p:ph type="sldImg"/>
          </p:nvPr>
        </p:nvSpPr>
        <p:spPr bwMode="auto"/>
      </p:sp>
      <p:sp>
        <p:nvSpPr>
          <p:cNvPr id="1261254357" name="Notes Placeholder 2"/>
          <p:cNvSpPr>
            <a:spLocks noGrp="1"/>
          </p:cNvSpPr>
          <p:nvPr>
            <p:ph type="body" idx="1"/>
          </p:nvPr>
        </p:nvSpPr>
        <p:spPr bwMode="auto"/>
        <p:txBody>
          <a:bodyPr/>
          <a:lstStyle/>
          <a:p>
            <a:pPr>
              <a:defRPr/>
            </a:pPr>
            <a:endParaRPr/>
          </a:p>
        </p:txBody>
      </p:sp>
      <p:sp>
        <p:nvSpPr>
          <p:cNvPr id="1348111236" name="Slide Number Placeholder 3"/>
          <p:cNvSpPr>
            <a:spLocks noGrp="1"/>
          </p:cNvSpPr>
          <p:nvPr>
            <p:ph type="sldNum" sz="quarter" idx="10"/>
          </p:nvPr>
        </p:nvSpPr>
        <p:spPr bwMode="auto"/>
        <p:txBody>
          <a:bodyPr/>
          <a:lstStyle/>
          <a:p>
            <a:pPr>
              <a:defRPr/>
            </a:pPr>
            <a:fld id="{4DE394C8-930B-66E1-81F8-C1FD0DFD67FB}"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508024415" name="Shape 40961"/>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88221894" name="Shape 40962"/>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38885381" name="PlaceHolder 1"/>
          <p:cNvSpPr>
            <a:spLocks noGrp="1"/>
          </p:cNvSpPr>
          <p:nvPr>
            <p:ph type="sldNum" idx="43"/>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6CFEB684-084C-AF41-B5F3-245C0C3D195B}"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1521006025" name="PlaceHolder 2"/>
          <p:cNvSpPr>
            <a:spLocks noGrp="1"/>
          </p:cNvSpPr>
          <p:nvPr>
            <p:ph type="sldImg"/>
          </p:nvPr>
        </p:nvSpPr>
        <p:spPr bwMode="auto">
          <a:xfrm>
            <a:off x="1143000" y="685800"/>
            <a:ext cx="4571640" cy="3428640"/>
          </a:xfrm>
          <a:prstGeom prst="rect">
            <a:avLst/>
          </a:prstGeom>
          <a:ln w="0">
            <a:noFill/>
          </a:ln>
        </p:spPr>
      </p:sp>
      <p:sp>
        <p:nvSpPr>
          <p:cNvPr id="727264674"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8.24 The catalytic triad.</a:t>
            </a:r>
            <a:r>
              <a:rPr lang="en-US" sz="1200" b="0" u="none" strike="noStrike">
                <a:solidFill>
                  <a:schemeClr val="dk1"/>
                </a:solidFill>
                <a:latin typeface="Calibri"/>
                <a:ea typeface="Calibri"/>
              </a:rPr>
              <a:t> The catalytic triad, shown on the left, converts serine 195 into a potent nucleophile, as illustrated on the right. </a:t>
            </a:r>
            <a:endParaRPr lang="es-MX" sz="1200" b="0" u="none" strike="noStrike">
              <a:solidFill>
                <a:srgbClr val="000000"/>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85878578" name="PlaceHolder 1"/>
          <p:cNvSpPr>
            <a:spLocks noGrp="1"/>
          </p:cNvSpPr>
          <p:nvPr>
            <p:ph type="sldNum" idx="44"/>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7C9D3C7E-E40A-BBFF-EED0-A5E9591BB4B1}"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2130579550" name="PlaceHolder 2"/>
          <p:cNvSpPr>
            <a:spLocks noGrp="1"/>
          </p:cNvSpPr>
          <p:nvPr>
            <p:ph type="sldImg"/>
          </p:nvPr>
        </p:nvSpPr>
        <p:spPr bwMode="auto">
          <a:xfrm>
            <a:off x="1143000" y="685800"/>
            <a:ext cx="4571640" cy="3428640"/>
          </a:xfrm>
          <a:prstGeom prst="rect">
            <a:avLst/>
          </a:prstGeom>
          <a:ln w="0">
            <a:noFill/>
          </a:ln>
        </p:spPr>
      </p:sp>
      <p:sp>
        <p:nvSpPr>
          <p:cNvPr id="732299071"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8.25 Peptide hydrolysis by chymotrypsin.</a:t>
            </a:r>
            <a:r>
              <a:rPr lang="en-US" sz="1200" b="0" u="none" strike="noStrike">
                <a:solidFill>
                  <a:schemeClr val="dk1"/>
                </a:solidFill>
                <a:latin typeface="Calibri"/>
                <a:ea typeface="Calibri"/>
              </a:rPr>
              <a:t> The mechanism of peptide hydrolysis illustrates the principles of covalent and acid–base catalysis. The reaction proceeds in eight steps: (1) substrate binding, (2) serine’s nucleophilic attack on the peptide carbonyl group, (3) collapse of the tetrahedral intermediate, (4) release of the amine component, (5) water binding, (6) water’s nucleophilic attack on the acyl-enzyme intermediate, (7) collapse of the tetrahedral intermediate, and (8) release of the carboxylic acid component. The dashed green lines represent hydrogen bonds.</a:t>
            </a:r>
            <a:endParaRPr lang="es-MX" sz="1200" b="0" u="none" strike="noStrike">
              <a:solidFill>
                <a:srgbClr val="000000"/>
              </a:solidFill>
              <a:latin typeface="Arial"/>
            </a:endParaRPr>
          </a:p>
          <a:p>
            <a:pPr indent="0">
              <a:lnSpc>
                <a:spcPct val="100000"/>
              </a:lnSpc>
              <a:buNone/>
              <a:tabLst>
                <a:tab pos="0" algn="l"/>
              </a:tabLst>
              <a:defRPr/>
            </a:pPr>
            <a:endParaRPr lang="es-MX" sz="1200" b="0" u="none" strike="noStrike">
              <a:solidFill>
                <a:srgbClr val="000000"/>
              </a:solid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73045976" name="Slide Image Placeholder 1"/>
          <p:cNvSpPr>
            <a:spLocks noChangeAspect="1" noGrp="1" noRot="1"/>
          </p:cNvSpPr>
          <p:nvPr>
            <p:ph type="sldImg"/>
          </p:nvPr>
        </p:nvSpPr>
        <p:spPr bwMode="auto"/>
      </p:sp>
      <p:sp>
        <p:nvSpPr>
          <p:cNvPr id="1287299625" name="Notes Placeholder 2"/>
          <p:cNvSpPr>
            <a:spLocks noGrp="1"/>
          </p:cNvSpPr>
          <p:nvPr>
            <p:ph type="body" idx="1"/>
          </p:nvPr>
        </p:nvSpPr>
        <p:spPr bwMode="auto"/>
        <p:txBody>
          <a:bodyPr/>
          <a:lstStyle/>
          <a:p>
            <a:pPr>
              <a:defRPr/>
            </a:pPr>
            <a:endParaRPr/>
          </a:p>
        </p:txBody>
      </p:sp>
      <p:sp>
        <p:nvSpPr>
          <p:cNvPr id="534211008" name="Slide Number Placeholder 3"/>
          <p:cNvSpPr>
            <a:spLocks noGrp="1"/>
          </p:cNvSpPr>
          <p:nvPr>
            <p:ph type="sldNum" sz="quarter" idx="10"/>
          </p:nvPr>
        </p:nvSpPr>
        <p:spPr bwMode="auto"/>
        <p:txBody>
          <a:bodyPr/>
          <a:lstStyle/>
          <a:p>
            <a:pPr>
              <a:defRPr/>
            </a:pPr>
            <a:fld id="{4503C895-7D87-A60B-F03B-A1A6DFB0ED8A}" type="slidenum">
              <a:rPr/>
              <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51494550" name="PlaceHolder 1"/>
          <p:cNvSpPr>
            <a:spLocks noGrp="1"/>
          </p:cNvSpPr>
          <p:nvPr>
            <p:ph type="sldNum" idx="45"/>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41C8B735-2A7F-F966-1311-26240B9702A1}"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2018581351" name="PlaceHolder 2"/>
          <p:cNvSpPr>
            <a:spLocks noGrp="1"/>
          </p:cNvSpPr>
          <p:nvPr>
            <p:ph type="sldImg"/>
          </p:nvPr>
        </p:nvSpPr>
        <p:spPr bwMode="auto">
          <a:xfrm>
            <a:off x="1143000" y="685800"/>
            <a:ext cx="4571640" cy="3428640"/>
          </a:xfrm>
          <a:prstGeom prst="rect">
            <a:avLst/>
          </a:prstGeom>
          <a:ln w="0">
            <a:noFill/>
          </a:ln>
        </p:spPr>
      </p:sp>
      <p:sp>
        <p:nvSpPr>
          <p:cNvPr id="691700582"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8.26 The oxyanion hole.</a:t>
            </a:r>
            <a:r>
              <a:rPr lang="en-US" sz="1200" b="0" u="none" strike="noStrike">
                <a:solidFill>
                  <a:schemeClr val="dk1"/>
                </a:solidFill>
                <a:latin typeface="Calibri"/>
                <a:ea typeface="Calibri"/>
              </a:rPr>
              <a:t> The structure stabilizes the tetrahedral intermediate of the chymotrypsin reaction. Notice that hydrogen bonds (shown in green) link peptide NH groups and the negatively charged oxygen atom of the intermediate.</a:t>
            </a:r>
            <a:endParaRPr lang="es-MX" sz="1200" b="0" u="none" strike="noStrike">
              <a:solidFill>
                <a:srgbClr val="000000"/>
              </a:solidFill>
              <a:latin typeface="Arial"/>
            </a:endParaRPr>
          </a:p>
          <a:p>
            <a:pPr indent="0">
              <a:lnSpc>
                <a:spcPct val="100000"/>
              </a:lnSpc>
              <a:buNone/>
              <a:tabLst>
                <a:tab pos="0" algn="l"/>
              </a:tabLst>
              <a:defRPr/>
            </a:pPr>
            <a:endParaRPr lang="es-MX" sz="1200" b="0" u="none" strike="noStrike">
              <a:solidFill>
                <a:srgbClr val="000000"/>
              </a:solid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00463744" name="Slide Image Placeholder 1"/>
          <p:cNvSpPr>
            <a:spLocks noChangeAspect="1" noGrp="1" noRot="1"/>
          </p:cNvSpPr>
          <p:nvPr>
            <p:ph type="sldImg"/>
          </p:nvPr>
        </p:nvSpPr>
        <p:spPr bwMode="auto"/>
      </p:sp>
      <p:sp>
        <p:nvSpPr>
          <p:cNvPr id="204952605" name="Notes Placeholder 2"/>
          <p:cNvSpPr>
            <a:spLocks noGrp="1"/>
          </p:cNvSpPr>
          <p:nvPr>
            <p:ph type="body" idx="1"/>
          </p:nvPr>
        </p:nvSpPr>
        <p:spPr bwMode="auto"/>
        <p:txBody>
          <a:bodyPr/>
          <a:lstStyle/>
          <a:p>
            <a:pPr>
              <a:defRPr/>
            </a:pPr>
            <a:endParaRPr/>
          </a:p>
        </p:txBody>
      </p:sp>
      <p:sp>
        <p:nvSpPr>
          <p:cNvPr id="606196591" name="Slide Number Placeholder 3"/>
          <p:cNvSpPr>
            <a:spLocks noGrp="1"/>
          </p:cNvSpPr>
          <p:nvPr>
            <p:ph type="sldNum" sz="quarter" idx="10"/>
          </p:nvPr>
        </p:nvSpPr>
        <p:spPr bwMode="auto"/>
        <p:txBody>
          <a:bodyPr/>
          <a:lstStyle/>
          <a:p>
            <a:pPr>
              <a:defRPr/>
            </a:pPr>
            <a:fld id="{7B02EEA9-5DD5-93EF-1721-DCC952D1473C}" type="slidenum">
              <a:rPr/>
              <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54596079" name="PlaceHolder 1"/>
          <p:cNvSpPr>
            <a:spLocks noGrp="1"/>
          </p:cNvSpPr>
          <p:nvPr>
            <p:ph type="sldNum" idx="46"/>
          </p:nvPr>
        </p:nvSpPr>
        <p:spPr bwMode="auto">
          <a:xfrm>
            <a:off x="3884760" y="8685360"/>
            <a:ext cx="2971440" cy="45684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u="none" strike="noStrike">
                <a:solidFill>
                  <a:schemeClr val="dk1"/>
                </a:solidFill>
                <a:latin typeface="Calibri"/>
                <a:ea typeface="Calibri"/>
              </a:defRPr>
            </a:lvl1pPr>
          </a:lstStyle>
          <a:p>
            <a:pPr indent="0" algn="r">
              <a:lnSpc>
                <a:spcPct val="100000"/>
              </a:lnSpc>
              <a:buNone/>
              <a:tabLst>
                <a:tab pos="0" algn="l"/>
              </a:tabLst>
              <a:defRPr/>
            </a:pPr>
            <a:fld id="{56207757-504D-3FFC-36D4-C68649114096}" type="slidenum">
              <a:rPr lang="en-US" sz="1200" b="0" u="none" strike="noStrike">
                <a:solidFill>
                  <a:schemeClr val="dk1"/>
                </a:solidFill>
                <a:latin typeface="Calibri"/>
                <a:ea typeface="Calibri"/>
              </a:rPr>
              <a:t/>
            </a:fld>
            <a:endParaRPr lang="es-MX" sz="1200" b="0" u="none" strike="noStrike">
              <a:solidFill>
                <a:srgbClr val="000000"/>
              </a:solidFill>
              <a:latin typeface="Times New Roman"/>
            </a:endParaRPr>
          </a:p>
        </p:txBody>
      </p:sp>
      <p:sp>
        <p:nvSpPr>
          <p:cNvPr id="425871427" name="PlaceHolder 2"/>
          <p:cNvSpPr>
            <a:spLocks noGrp="1"/>
          </p:cNvSpPr>
          <p:nvPr>
            <p:ph type="sldImg"/>
          </p:nvPr>
        </p:nvSpPr>
        <p:spPr bwMode="auto">
          <a:xfrm>
            <a:off x="1143000" y="685800"/>
            <a:ext cx="4571640" cy="3428640"/>
          </a:xfrm>
          <a:prstGeom prst="rect">
            <a:avLst/>
          </a:prstGeom>
          <a:ln w="0">
            <a:noFill/>
          </a:ln>
        </p:spPr>
      </p:sp>
      <p:sp>
        <p:nvSpPr>
          <p:cNvPr id="810222191" name="PlaceHolder 3"/>
          <p:cNvSpPr>
            <a:spLocks noGrp="1"/>
          </p:cNvSpPr>
          <p:nvPr>
            <p:ph type="body"/>
          </p:nvPr>
        </p:nvSpPr>
        <p:spPr bwMode="auto">
          <a:xfrm>
            <a:off x="685800" y="4343400"/>
            <a:ext cx="5486038" cy="4114440"/>
          </a:xfrm>
          <a:prstGeom prst="rect">
            <a:avLst/>
          </a:prstGeom>
          <a:noFill/>
          <a:ln w="0">
            <a:noFill/>
          </a:ln>
        </p:spPr>
        <p:txBody>
          <a:bodyPr lIns="91440" tIns="45720" rIns="91440" bIns="45720" anchor="t">
            <a:noAutofit/>
          </a:bodyPr>
          <a:p>
            <a:pPr indent="0">
              <a:lnSpc>
                <a:spcPct val="100000"/>
              </a:lnSpc>
              <a:buNone/>
              <a:tabLst>
                <a:tab pos="0" algn="l"/>
              </a:tabLst>
              <a:defRPr/>
            </a:pPr>
            <a:r>
              <a:rPr lang="en-US" sz="1200" b="1" u="none" strike="noStrike">
                <a:solidFill>
                  <a:schemeClr val="dk1"/>
                </a:solidFill>
                <a:latin typeface="Calibri"/>
                <a:ea typeface="Calibri"/>
              </a:rPr>
              <a:t>Figure 8.27 The specificity pocket of chymotrypsin.</a:t>
            </a:r>
            <a:r>
              <a:rPr lang="en-US" sz="1200" b="0" u="none" strike="noStrike">
                <a:solidFill>
                  <a:schemeClr val="dk1"/>
                </a:solidFill>
                <a:latin typeface="Calibri"/>
                <a:ea typeface="Calibri"/>
              </a:rPr>
              <a:t> Notice that many hydrophobic groups line the deep specificity pocket. The structure of the pocket favors the binding of residues with long hydrophobic side chains such as phenylalanine (shown in green). Also notice that the active-site serine residue (serine 195) is positioned to cleave the peptide backbone between the residue bound in the pocket and the next residue in the sequence. The key amino acids that constitute the binding site are identified. </a:t>
            </a:r>
            <a:endParaRPr lang="es-MX" sz="1200" b="0" u="none" strike="noStrike">
              <a:solidFill>
                <a:srgbClr val="000000"/>
              </a:solid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18085284" name="Slide Image Placeholder 1"/>
          <p:cNvSpPr>
            <a:spLocks noChangeAspect="1" noGrp="1" noRot="1"/>
          </p:cNvSpPr>
          <p:nvPr>
            <p:ph type="sldImg"/>
          </p:nvPr>
        </p:nvSpPr>
        <p:spPr bwMode="auto"/>
      </p:sp>
      <p:sp>
        <p:nvSpPr>
          <p:cNvPr id="1147491247" name="Notes Placeholder 2"/>
          <p:cNvSpPr>
            <a:spLocks noGrp="1"/>
          </p:cNvSpPr>
          <p:nvPr>
            <p:ph type="body" idx="1"/>
          </p:nvPr>
        </p:nvSpPr>
        <p:spPr bwMode="auto"/>
        <p:txBody>
          <a:bodyPr/>
          <a:lstStyle/>
          <a:p>
            <a:pPr>
              <a:defRPr/>
            </a:pPr>
            <a:endParaRPr/>
          </a:p>
        </p:txBody>
      </p:sp>
      <p:sp>
        <p:nvSpPr>
          <p:cNvPr id="276276993" name="Slide Number Placeholder 3"/>
          <p:cNvSpPr>
            <a:spLocks noGrp="1"/>
          </p:cNvSpPr>
          <p:nvPr>
            <p:ph type="sldNum" sz="quarter" idx="10"/>
          </p:nvPr>
        </p:nvSpPr>
        <p:spPr bwMode="auto"/>
        <p:txBody>
          <a:bodyPr/>
          <a:lstStyle/>
          <a:p>
            <a:pPr>
              <a:defRPr/>
            </a:pPr>
            <a:fld id="{E491A362-D714-D5C0-70C0-AB8246C9A534}" type="slidenum">
              <a:rPr/>
              <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11438433" name="Slide Image Placeholder 1"/>
          <p:cNvSpPr>
            <a:spLocks noChangeAspect="1" noGrp="1" noRot="1"/>
          </p:cNvSpPr>
          <p:nvPr>
            <p:ph type="sldImg"/>
          </p:nvPr>
        </p:nvSpPr>
        <p:spPr bwMode="auto"/>
      </p:sp>
      <p:sp>
        <p:nvSpPr>
          <p:cNvPr id="81841647" name="Notes Placeholder 2"/>
          <p:cNvSpPr>
            <a:spLocks noGrp="1"/>
          </p:cNvSpPr>
          <p:nvPr>
            <p:ph type="body" idx="1"/>
          </p:nvPr>
        </p:nvSpPr>
        <p:spPr bwMode="auto"/>
        <p:txBody>
          <a:bodyPr/>
          <a:lstStyle/>
          <a:p>
            <a:pPr>
              <a:defRPr/>
            </a:pPr>
            <a:endParaRPr/>
          </a:p>
        </p:txBody>
      </p:sp>
      <p:sp>
        <p:nvSpPr>
          <p:cNvPr id="207804066" name="Slide Number Placeholder 3"/>
          <p:cNvSpPr>
            <a:spLocks noGrp="1"/>
          </p:cNvSpPr>
          <p:nvPr>
            <p:ph type="sldNum" sz="quarter" idx="10"/>
          </p:nvPr>
        </p:nvSpPr>
        <p:spPr bwMode="auto"/>
        <p:txBody>
          <a:bodyPr/>
          <a:lstStyle/>
          <a:p>
            <a:pPr>
              <a:defRPr/>
            </a:pPr>
            <a:fld id="{E3E4206C-F81C-2D82-2A06-5DD7CF45C1A6}" type="slidenum">
              <a:rPr/>
              <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57474920" name="Slide Image Placeholder 1"/>
          <p:cNvSpPr>
            <a:spLocks noChangeAspect="1" noGrp="1" noRot="1"/>
          </p:cNvSpPr>
          <p:nvPr>
            <p:ph type="sldImg"/>
          </p:nvPr>
        </p:nvSpPr>
        <p:spPr bwMode="auto"/>
      </p:sp>
      <p:sp>
        <p:nvSpPr>
          <p:cNvPr id="2095153298" name="Notes Placeholder 2"/>
          <p:cNvSpPr>
            <a:spLocks noGrp="1"/>
          </p:cNvSpPr>
          <p:nvPr>
            <p:ph type="body" idx="1"/>
          </p:nvPr>
        </p:nvSpPr>
        <p:spPr bwMode="auto"/>
        <p:txBody>
          <a:bodyPr/>
          <a:lstStyle/>
          <a:p>
            <a:pPr>
              <a:defRPr/>
            </a:pPr>
            <a:endParaRPr/>
          </a:p>
        </p:txBody>
      </p:sp>
      <p:sp>
        <p:nvSpPr>
          <p:cNvPr id="1118124628" name="Slide Number Placeholder 3"/>
          <p:cNvSpPr>
            <a:spLocks noGrp="1"/>
          </p:cNvSpPr>
          <p:nvPr>
            <p:ph type="sldNum" sz="quarter" idx="10"/>
          </p:nvPr>
        </p:nvSpPr>
        <p:spPr bwMode="auto"/>
        <p:txBody>
          <a:bodyPr/>
          <a:lstStyle/>
          <a:p>
            <a:pPr>
              <a:defRPr/>
            </a:pPr>
            <a:fld id="{B67D036B-1193-F48E-BE5E-337DB0D1D51D}" type="slidenum">
              <a:rPr/>
              <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78773019" name="Slide Image Placeholder 1"/>
          <p:cNvSpPr>
            <a:spLocks noChangeAspect="1" noGrp="1" noRot="1"/>
          </p:cNvSpPr>
          <p:nvPr>
            <p:ph type="sldImg"/>
          </p:nvPr>
        </p:nvSpPr>
        <p:spPr bwMode="auto"/>
      </p:sp>
      <p:sp>
        <p:nvSpPr>
          <p:cNvPr id="479586029" name="Notes Placeholder 2"/>
          <p:cNvSpPr>
            <a:spLocks noGrp="1"/>
          </p:cNvSpPr>
          <p:nvPr>
            <p:ph type="body" idx="1"/>
          </p:nvPr>
        </p:nvSpPr>
        <p:spPr bwMode="auto"/>
        <p:txBody>
          <a:bodyPr/>
          <a:lstStyle/>
          <a:p>
            <a:pPr>
              <a:defRPr/>
            </a:pPr>
            <a:endParaRPr/>
          </a:p>
        </p:txBody>
      </p:sp>
      <p:sp>
        <p:nvSpPr>
          <p:cNvPr id="1513055417" name="Slide Number Placeholder 3"/>
          <p:cNvSpPr>
            <a:spLocks noGrp="1"/>
          </p:cNvSpPr>
          <p:nvPr>
            <p:ph type="sldNum" sz="quarter" idx="10"/>
          </p:nvPr>
        </p:nvSpPr>
        <p:spPr bwMode="auto"/>
        <p:txBody>
          <a:bodyPr/>
          <a:lstStyle/>
          <a:p>
            <a:pPr>
              <a:defRPr/>
            </a:pPr>
            <a:fld id="{852B934C-C6A1-5263-B9FD-DE8A53AC4AE6}"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563463667" name="Shape 41985"/>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225429757" name="Shape 41986"/>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1435388396" name="Shape 43009"/>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798302036" name="Shape 43010"/>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639579222" name="Shape 45057"/>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820257526" name="Shape 45058"/>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584059530" name="Shape 46081"/>
          <p:cNvSpPr txBox="1">
            <a:spLocks noChangeShapeType="1" noGrp="1"/>
          </p:cNvSpPr>
          <p:nvPr>
            <p:ph type="sldNum"/>
          </p:nvPr>
        </p:nvSpPr>
        <p:spPr bwMode="auto">
          <a:xfrm>
            <a:off x="3886200" y="8686800"/>
            <a:ext cx="2971800" cy="457200"/>
          </a:xfrm>
          <a:prstGeom prst="rect">
            <a:avLst/>
          </a:prstGeom>
          <a:noFill/>
        </p:spPr>
        <p:txBody>
          <a:bodyPr lIns="90000" tIns="46800" rIns="90000" bIns="46800" anchor="b"/>
          <a:lstStyle/>
          <a:p>
            <a:pPr lvl="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200"/>
              <a:t>*</a:t>
            </a:fld>
            <a:endParaRPr/>
          </a:p>
        </p:txBody>
      </p:sp>
      <p:sp>
        <p:nvSpPr>
          <p:cNvPr id="1323377334" name="Shape 46082"/>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233426223" name="Shape 46083"/>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2012938453" name="Shape 49153"/>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1761706813" name="Shape 49154"/>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626959120" name="Shape 57345"/>
          <p:cNvSpPr txBox="1">
            <a:spLocks noChangeShapeType="1" noGrp="1"/>
          </p:cNvSpPr>
          <p:nvPr>
            <p:ph type="sldImg" idx="0"/>
          </p:nvPr>
        </p:nvSpPr>
        <p:spPr bwMode="auto">
          <a:xfrm>
            <a:off x="1143000" y="685800"/>
            <a:ext cx="4572000" cy="3429000"/>
          </a:xfrm>
          <a:prstGeom prst="rect">
            <a:avLst/>
          </a:prstGeom>
        </p:spPr>
        <p:txBody>
          <a:bodyPr wrap="none" anchor="ctr" anchorCtr="0"/>
          <a:lstStyle/>
          <a:p>
            <a:pPr>
              <a:defRPr/>
            </a:pPr>
            <a:endParaRPr sz="1400"/>
          </a:p>
        </p:txBody>
      </p:sp>
      <p:sp>
        <p:nvSpPr>
          <p:cNvPr id="815568242" name="Shape 57346"/>
          <p:cNvSpPr txBox="1">
            <a:spLocks noChangeShapeType="1" noGrp="1"/>
          </p:cNvSpPr>
          <p:nvPr>
            <p:ph type="body" idx="1"/>
          </p:nvPr>
        </p:nvSpPr>
        <p:spPr bwMode="auto">
          <a:xfrm>
            <a:off x="914400" y="4343400"/>
            <a:ext cx="5029200" cy="4114800"/>
          </a:xfrm>
          <a:prstGeom prst="rect">
            <a:avLst/>
          </a:prstGeom>
          <a:noFill/>
        </p:spPr>
        <p:txBody>
          <a:bodyPr wrap="none" anchor="ctr" anchorCtr="0"/>
          <a:lstStyle/>
          <a:p>
            <a:pPr>
              <a:defRPr/>
            </a:pPr>
            <a:endParaRPr sz="1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and Object Slide">
    <p:spTree>
      <p:nvGrpSpPr>
        <p:cNvPr id="1" name=""/>
        <p:cNvGrpSpPr/>
        <p:nvPr/>
      </p:nvGrpSpPr>
      <p:grpSpPr bwMode="auto">
        <a:xfrm>
          <a:off x="0" y="0"/>
          <a:ext cx="0" cy="0"/>
          <a:chOff x="0" y="0"/>
          <a:chExt cx="0" cy="0"/>
        </a:xfrm>
      </p:grpSpPr>
      <p:sp>
        <p:nvSpPr>
          <p:cNvPr id="1077933854" name="Shape 1029"/>
          <p:cNvSpPr>
            <a:spLocks noChangeShapeType="1" noGrp="1"/>
          </p:cNvSpPr>
          <p:nvPr>
            <p:ph type="title" idx="0"/>
          </p:nvPr>
        </p:nvSpPr>
        <p:spPr bwMode="auto">
          <a:xfrm>
            <a:off x="2286000" y="2895600"/>
            <a:ext cx="4875212" cy="455612"/>
          </a:xfrm>
          <a:prstGeom prst="rect">
            <a:avLst/>
          </a:prstGeom>
          <a:noFill/>
        </p:spPr>
        <p:txBody>
          <a:bodyPr lIns="90000" tIns="46800" rIns="90000" bIns="46800" anchor="ctr" anchorCtr="0"/>
          <a:lstStyle/>
          <a:p>
            <a:pPr marL="0" lvl="0" indent="0">
              <a:spcBef>
                <a:spcPts val="13"/>
              </a:spcBef>
              <a:buNone/>
              <a:defRPr/>
            </a:pPr>
            <a:r>
              <a:rPr/>
              <a:t>Pulse para editar el formato del texto de título</a:t>
            </a:r>
            <a:endParaRPr/>
          </a:p>
        </p:txBody>
      </p:sp>
      <p:sp>
        <p:nvSpPr>
          <p:cNvPr id="1462699833" name="Shape 1025"/>
          <p:cNvSpPr>
            <a:spLocks noChangeShapeType="1" noGrp="1"/>
          </p:cNvSpPr>
          <p:nvPr>
            <p:ph idx="1"/>
          </p:nvPr>
        </p:nvSpPr>
        <p:spPr bwMode="auto">
          <a:xfrm>
            <a:off x="76200" y="76200"/>
            <a:ext cx="7770812" cy="455612"/>
          </a:xfrm>
          <a:prstGeom prst="rect">
            <a:avLst/>
          </a:prstGeom>
          <a:noFill/>
        </p:spPr>
        <p:txBody>
          <a:bodyPr lIns="90000" tIns="46800" rIns="90000" bIns="46800" anchor="t"/>
          <a:lstStyle>
            <a:lvl1pPr marL="342900" indent="0" algn="l" defTabSz="449262" rtl="0">
              <a:lnSpc>
                <a:spcPct val="100000"/>
              </a:lnSpc>
              <a:spcBef>
                <a:spcPts val="613"/>
              </a:spcBef>
              <a:spcAft>
                <a:spcPts val="13"/>
              </a:spcAft>
              <a:buNone/>
              <a:defRPr sz="2400" b="0" i="0">
                <a:solidFill>
                  <a:srgbClr val="000000"/>
                </a:solidFill>
                <a:latin typeface="Arial"/>
                <a:ea typeface="MS PGothic"/>
              </a:defRPr>
            </a:lvl1pPr>
            <a:lvl2pPr marL="742950" indent="457200" algn="l" defTabSz="449262" rtl="0">
              <a:lnSpc>
                <a:spcPct val="100000"/>
              </a:lnSpc>
              <a:spcBef>
                <a:spcPts val="713"/>
              </a:spcBef>
              <a:spcAft>
                <a:spcPts val="13"/>
              </a:spcAft>
              <a:buNone/>
              <a:defRPr sz="2800" b="0" i="0">
                <a:solidFill>
                  <a:srgbClr val="000000"/>
                </a:solidFill>
                <a:latin typeface="Arial"/>
                <a:ea typeface="MS PGothic"/>
              </a:defRPr>
            </a:lvl2pPr>
            <a:lvl3pPr marL="1143000" indent="914400" algn="l" defTabSz="449262" rtl="0">
              <a:lnSpc>
                <a:spcPct val="100000"/>
              </a:lnSpc>
              <a:spcBef>
                <a:spcPts val="613"/>
              </a:spcBef>
              <a:spcAft>
                <a:spcPts val="13"/>
              </a:spcAft>
              <a:buNone/>
              <a:defRPr sz="2400" b="0" i="0">
                <a:solidFill>
                  <a:srgbClr val="000000"/>
                </a:solidFill>
                <a:latin typeface="Arial"/>
                <a:ea typeface="MS PGothic"/>
              </a:defRPr>
            </a:lvl3pPr>
            <a:lvl4pPr marL="1600200" indent="1371600" algn="l" defTabSz="449262" rtl="0">
              <a:lnSpc>
                <a:spcPct val="100000"/>
              </a:lnSpc>
              <a:spcBef>
                <a:spcPts val="513"/>
              </a:spcBef>
              <a:spcAft>
                <a:spcPts val="13"/>
              </a:spcAft>
              <a:buNone/>
              <a:defRPr sz="2000" b="0" i="0">
                <a:solidFill>
                  <a:srgbClr val="000000"/>
                </a:solidFill>
                <a:latin typeface="Arial"/>
                <a:ea typeface="MS PGothic"/>
              </a:defRPr>
            </a:lvl4pPr>
            <a:lvl5pPr marL="2057400" indent="1828800" algn="l" defTabSz="449262" rtl="0">
              <a:lnSpc>
                <a:spcPct val="100000"/>
              </a:lnSpc>
              <a:spcBef>
                <a:spcPts val="513"/>
              </a:spcBef>
              <a:spcAft>
                <a:spcPts val="13"/>
              </a:spcAft>
              <a:buNone/>
              <a:defRPr sz="2000" b="0" i="0">
                <a:solidFill>
                  <a:srgbClr val="000000"/>
                </a:solidFill>
                <a:latin typeface="Arial"/>
                <a:ea typeface="MS PGothic"/>
              </a:defRPr>
            </a:lvl5pPr>
          </a:lstStyle>
          <a:p>
            <a:pPr marL="342900" lvl="0" indent="-342900">
              <a:spcBef>
                <a:spcPts val="613"/>
              </a:spcBef>
              <a:buNone/>
              <a:defRPr/>
            </a:pPr>
            <a:r>
              <a:rPr/>
              <a:t>Pulse para editar el formato de texto del esquema</a:t>
            </a:r>
            <a:endParaRPr/>
          </a:p>
          <a:p>
            <a:pPr marL="742950" lvl="1" indent="-285750">
              <a:spcBef>
                <a:spcPts val="713"/>
              </a:spcBef>
              <a:buNone/>
              <a:defRPr/>
            </a:pPr>
            <a:r>
              <a:rPr/>
              <a:t>Segundo nivel del esquema</a:t>
            </a:r>
            <a:endParaRPr/>
          </a:p>
          <a:p>
            <a:pPr marL="1143000" lvl="2" indent="-228600">
              <a:spcBef>
                <a:spcPts val="613"/>
              </a:spcBef>
              <a:buNone/>
              <a:defRPr/>
            </a:pPr>
            <a:r>
              <a:rPr/>
              <a:t>Tercer nivel del esquema</a:t>
            </a:r>
            <a:endParaRPr/>
          </a:p>
          <a:p>
            <a:pPr marL="1600200" lvl="3" indent="-228600">
              <a:spcBef>
                <a:spcPts val="513"/>
              </a:spcBef>
              <a:buNone/>
              <a:defRPr/>
            </a:pPr>
            <a:r>
              <a:rPr/>
              <a:t>Cuarto nivel del esquema</a:t>
            </a:r>
            <a:endParaRPr/>
          </a:p>
          <a:p>
            <a:pPr marL="2057400" lvl="4" indent="-228600">
              <a:spcBef>
                <a:spcPts val="513"/>
              </a:spcBef>
              <a:buNone/>
              <a:defRPr/>
            </a:pPr>
            <a:r>
              <a:rPr/>
              <a:t>Quinto nivel del esquema</a:t>
            </a:r>
            <a:endParaRPr/>
          </a:p>
          <a:p>
            <a:pPr marL="2057400" lvl="4" indent="-228600">
              <a:spcBef>
                <a:spcPts val="513"/>
              </a:spcBef>
              <a:buNone/>
              <a:defRPr/>
            </a:pPr>
            <a:r>
              <a:rPr/>
              <a:t>Sexto nivel del esquema</a:t>
            </a:r>
            <a:endParaRPr/>
          </a:p>
          <a:p>
            <a:pPr marL="2057400" lvl="4" indent="-228600">
              <a:spcBef>
                <a:spcPts val="513"/>
              </a:spcBef>
              <a:buNone/>
              <a:defRPr/>
            </a:pPr>
            <a:r>
              <a:rPr/>
              <a:t>Séptimo nivel del esquema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p:cNvGrpSpPr/>
        <p:nvPr/>
      </p:nvGrpSpPr>
      <p:grpSpPr bwMode="auto">
        <a:xfrm>
          <a:off x="0" y="0"/>
          <a:ext cx="0" cy="0"/>
          <a:chOff x="0" y="0"/>
          <a:chExt cx="0" cy="0"/>
        </a:xfrm>
      </p:grpSpPr>
      <p:sp>
        <p:nvSpPr>
          <p:cNvPr id="1157771240" name="Shape 1025"/>
          <p:cNvSpPr>
            <a:spLocks noChangeShapeType="1" noGrp="1"/>
          </p:cNvSpPr>
          <p:nvPr>
            <p:ph type="body" idx="1"/>
          </p:nvPr>
        </p:nvSpPr>
        <p:spPr bwMode="auto">
          <a:xfrm>
            <a:off x="76200" y="76200"/>
            <a:ext cx="7770812" cy="455612"/>
          </a:xfrm>
          <a:prstGeom prst="rect">
            <a:avLst/>
          </a:prstGeom>
          <a:noFill/>
        </p:spPr>
        <p:txBody>
          <a:bodyPr lIns="90000" tIns="46800" rIns="90000" bIns="46800" anchor="t"/>
          <a:lstStyle>
            <a:lvl1pPr marL="342900" indent="0" algn="l" defTabSz="449262" rtl="0">
              <a:lnSpc>
                <a:spcPct val="100000"/>
              </a:lnSpc>
              <a:spcBef>
                <a:spcPts val="613"/>
              </a:spcBef>
              <a:spcAft>
                <a:spcPts val="13"/>
              </a:spcAft>
              <a:buNone/>
              <a:defRPr sz="2400" b="0" i="0">
                <a:solidFill>
                  <a:srgbClr val="000000"/>
                </a:solidFill>
                <a:latin typeface="Arial"/>
                <a:ea typeface="MS PGothic"/>
              </a:defRPr>
            </a:lvl1pPr>
            <a:lvl2pPr marL="742950" indent="457200" algn="l" defTabSz="449262" rtl="0">
              <a:lnSpc>
                <a:spcPct val="100000"/>
              </a:lnSpc>
              <a:spcBef>
                <a:spcPts val="713"/>
              </a:spcBef>
              <a:spcAft>
                <a:spcPts val="13"/>
              </a:spcAft>
              <a:buNone/>
              <a:defRPr sz="2800" b="0" i="0">
                <a:solidFill>
                  <a:srgbClr val="000000"/>
                </a:solidFill>
                <a:latin typeface="Arial"/>
                <a:ea typeface="MS PGothic"/>
              </a:defRPr>
            </a:lvl2pPr>
            <a:lvl3pPr marL="1143000" indent="914400" algn="l" defTabSz="449262" rtl="0">
              <a:lnSpc>
                <a:spcPct val="100000"/>
              </a:lnSpc>
              <a:spcBef>
                <a:spcPts val="613"/>
              </a:spcBef>
              <a:spcAft>
                <a:spcPts val="13"/>
              </a:spcAft>
              <a:buNone/>
              <a:defRPr sz="2400" b="0" i="0">
                <a:solidFill>
                  <a:srgbClr val="000000"/>
                </a:solidFill>
                <a:latin typeface="Arial"/>
                <a:ea typeface="MS PGothic"/>
              </a:defRPr>
            </a:lvl3pPr>
            <a:lvl4pPr marL="1600200" indent="1371600" algn="l" defTabSz="449262" rtl="0">
              <a:lnSpc>
                <a:spcPct val="100000"/>
              </a:lnSpc>
              <a:spcBef>
                <a:spcPts val="513"/>
              </a:spcBef>
              <a:spcAft>
                <a:spcPts val="13"/>
              </a:spcAft>
              <a:buNone/>
              <a:defRPr sz="2000" b="0" i="0">
                <a:solidFill>
                  <a:srgbClr val="000000"/>
                </a:solidFill>
                <a:latin typeface="Arial"/>
                <a:ea typeface="MS PGothic"/>
              </a:defRPr>
            </a:lvl4pPr>
            <a:lvl5pPr marL="2057400" indent="1828800" algn="l" defTabSz="449262" rtl="0">
              <a:lnSpc>
                <a:spcPct val="100000"/>
              </a:lnSpc>
              <a:spcBef>
                <a:spcPts val="513"/>
              </a:spcBef>
              <a:spcAft>
                <a:spcPts val="13"/>
              </a:spcAft>
              <a:buNone/>
              <a:defRPr sz="2000" b="0" i="0">
                <a:solidFill>
                  <a:srgbClr val="000000"/>
                </a:solidFill>
                <a:latin typeface="Arial"/>
                <a:ea typeface="MS PGothic"/>
              </a:defRPr>
            </a:lvl5pPr>
          </a:lstStyle>
          <a:p>
            <a:pPr marL="342900" lvl="0" indent="-342900">
              <a:spcBef>
                <a:spcPts val="613"/>
              </a:spcBef>
              <a:buNone/>
              <a:defRPr/>
            </a:pPr>
            <a:r>
              <a:rPr/>
              <a:t>Pulse para editar el formato de texto del esquema</a:t>
            </a:r>
            <a:endParaRPr/>
          </a:p>
          <a:p>
            <a:pPr marL="742950" lvl="1" indent="-285750">
              <a:spcBef>
                <a:spcPts val="713"/>
              </a:spcBef>
              <a:buNone/>
              <a:defRPr/>
            </a:pPr>
            <a:r>
              <a:rPr/>
              <a:t>Segundo nivel del esquema</a:t>
            </a:r>
            <a:endParaRPr/>
          </a:p>
          <a:p>
            <a:pPr marL="1143000" lvl="2" indent="-228600">
              <a:spcBef>
                <a:spcPts val="613"/>
              </a:spcBef>
              <a:buNone/>
              <a:defRPr/>
            </a:pPr>
            <a:r>
              <a:rPr/>
              <a:t>Tercer nivel del esquema</a:t>
            </a:r>
            <a:endParaRPr/>
          </a:p>
          <a:p>
            <a:pPr marL="1600200" lvl="3" indent="-228600">
              <a:spcBef>
                <a:spcPts val="513"/>
              </a:spcBef>
              <a:buNone/>
              <a:defRPr/>
            </a:pPr>
            <a:r>
              <a:rPr/>
              <a:t>Cuarto nivel del esquema</a:t>
            </a:r>
            <a:endParaRPr/>
          </a:p>
          <a:p>
            <a:pPr marL="2057400" lvl="4" indent="-228600">
              <a:spcBef>
                <a:spcPts val="513"/>
              </a:spcBef>
              <a:buNone/>
              <a:defRPr/>
            </a:pPr>
            <a:r>
              <a:rPr/>
              <a:t>Quinto nivel del esquema</a:t>
            </a:r>
            <a:endParaRPr/>
          </a:p>
          <a:p>
            <a:pPr marL="2057400" lvl="4" indent="-228600">
              <a:spcBef>
                <a:spcPts val="513"/>
              </a:spcBef>
              <a:buNone/>
              <a:defRPr/>
            </a:pPr>
            <a:r>
              <a:rPr/>
              <a:t>Sexto nivel del esquema</a:t>
            </a:r>
            <a:endParaRPr/>
          </a:p>
          <a:p>
            <a:pPr marL="2057400" lvl="4" indent="-228600">
              <a:spcBef>
                <a:spcPts val="513"/>
              </a:spcBef>
              <a:buNone/>
              <a:defRPr/>
            </a:pPr>
            <a:r>
              <a:rPr/>
              <a:t>Séptimo nivel del esquema</a:t>
            </a:r>
            <a:endParaRPr/>
          </a:p>
        </p:txBody>
      </p:sp>
      <p:sp>
        <p:nvSpPr>
          <p:cNvPr id="2107084076" name="Shape 1026"/>
          <p:cNvSpPr txBox="1">
            <a:spLocks noChangeShapeType="1" noGrp="1"/>
          </p:cNvSpPr>
          <p:nvPr/>
        </p:nvSpPr>
        <p:spPr bwMode="auto">
          <a:xfrm>
            <a:off x="685800" y="6248400"/>
            <a:ext cx="1905000" cy="457200"/>
          </a:xfrm>
          <a:prstGeom prst="rect">
            <a:avLst/>
          </a:prstGeom>
          <a:noFill/>
        </p:spPr>
        <p:txBody>
          <a:bodyPr wrap="none" anchor="ctr" anchorCtr="0"/>
          <a:lstStyle/>
          <a:p>
            <a:pPr>
              <a:defRPr/>
            </a:pPr>
            <a:endParaRPr sz="1400"/>
          </a:p>
        </p:txBody>
      </p:sp>
      <p:sp>
        <p:nvSpPr>
          <p:cNvPr id="1863693251" name="Shape 1027"/>
          <p:cNvSpPr txBox="1">
            <a:spLocks noChangeShapeType="1" noGrp="1"/>
          </p:cNvSpPr>
          <p:nvPr/>
        </p:nvSpPr>
        <p:spPr bwMode="auto">
          <a:xfrm>
            <a:off x="3124200" y="6248400"/>
            <a:ext cx="2895600" cy="457200"/>
          </a:xfrm>
          <a:prstGeom prst="rect">
            <a:avLst/>
          </a:prstGeom>
          <a:noFill/>
        </p:spPr>
        <p:txBody>
          <a:bodyPr wrap="none" anchor="ctr" anchorCtr="0"/>
          <a:lstStyle/>
          <a:p>
            <a:pPr>
              <a:defRPr/>
            </a:pPr>
            <a:endParaRPr sz="1400"/>
          </a:p>
        </p:txBody>
      </p:sp>
      <p:sp>
        <p:nvSpPr>
          <p:cNvPr id="2035876775" name="Shape 1028"/>
          <p:cNvSpPr>
            <a:spLocks noChangeShapeType="1" noGrp="1"/>
          </p:cNvSpPr>
          <p:nvPr>
            <p:ph type="sldNum" idx="0"/>
          </p:nvPr>
        </p:nvSpPr>
        <p:spPr bwMode="auto">
          <a:xfrm>
            <a:off x="6553200" y="6248400"/>
            <a:ext cx="1903412" cy="455612"/>
          </a:xfrm>
          <a:prstGeom prst="rect">
            <a:avLst/>
          </a:prstGeom>
          <a:noFill/>
        </p:spPr>
        <p:txBody>
          <a:bodyPr lIns="90000" tIns="46800" rIns="90000" bIns="46800" anchor="t"/>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Times New Roman"/>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Times New Roman"/>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Times New Roman"/>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Times New Roman"/>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0" i="0">
                <a:solidFill>
                  <a:srgbClr val="000000"/>
                </a:solidFill>
                <a:latin typeface="Times New Roman"/>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marL="0" lvl="0" indent="0" algn="r">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038279B-FC19-497E-A7D1-5ADD9CAF016F}" type="slidenum">
              <a:rPr lang="en-US" sz="1400"/>
              <a:t>*</a:t>
            </a:fld>
            <a:endParaRPr/>
          </a:p>
        </p:txBody>
      </p:sp>
      <p:sp>
        <p:nvSpPr>
          <p:cNvPr id="853993162" name="Shape 1029"/>
          <p:cNvSpPr>
            <a:spLocks noChangeShapeType="1" noGrp="1"/>
          </p:cNvSpPr>
          <p:nvPr>
            <p:ph type="title" idx="0"/>
          </p:nvPr>
        </p:nvSpPr>
        <p:spPr bwMode="auto">
          <a:xfrm>
            <a:off x="2286000" y="2895600"/>
            <a:ext cx="4875212" cy="455612"/>
          </a:xfrm>
          <a:prstGeom prst="rect">
            <a:avLst/>
          </a:prstGeom>
          <a:noFill/>
        </p:spPr>
        <p:txBody>
          <a:bodyPr lIns="90000" tIns="46800" rIns="90000" bIns="46800" anchor="ctr" anchorCtr="0"/>
          <a:lstStyle/>
          <a:p>
            <a:pPr marL="0" lvl="0" indent="0">
              <a:spcBef>
                <a:spcPts val="13"/>
              </a:spcBef>
              <a:buNone/>
              <a:defRPr/>
            </a:pPr>
            <a:r>
              <a:rPr/>
              <a:t>Pulse para editar el formato del texto de título</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dt="1" ftr="1" hdr="0" sldNum="0"/>
  <p:txStyles>
    <p:titleStyle>
      <a:lvl1pPr marL="0" indent="0" algn="ctr" defTabSz="449262" rtl="0">
        <a:lnSpc>
          <a:spcPct val="100000"/>
        </a:lnSpc>
        <a:spcBef>
          <a:spcPts val="13"/>
        </a:spcBef>
        <a:spcAft>
          <a:spcPts val="13"/>
        </a:spcAft>
        <a:buNone/>
        <a:defRPr lang="en-GB" sz="1000" b="0" i="0">
          <a:solidFill>
            <a:srgbClr val="000000"/>
          </a:solidFill>
          <a:latin typeface="Arial"/>
          <a:ea typeface="MS PGothic"/>
        </a:defRPr>
      </a:lvl1pPr>
      <a:lvl2pPr marL="742950" indent="457200" algn="ctr" defTabSz="449262" rtl="0">
        <a:lnSpc>
          <a:spcPct val="100000"/>
        </a:lnSpc>
        <a:spcBef>
          <a:spcPts val="13"/>
        </a:spcBef>
        <a:spcAft>
          <a:spcPts val="13"/>
        </a:spcAft>
        <a:buNone/>
        <a:defRPr lang="en-GB" sz="1000" b="0" i="0">
          <a:solidFill>
            <a:srgbClr val="000000"/>
          </a:solidFill>
          <a:latin typeface="Arial"/>
          <a:ea typeface="MS PGothic"/>
        </a:defRPr>
      </a:lvl2pPr>
      <a:lvl3pPr marL="1143000" indent="914400" algn="ctr" defTabSz="449262" rtl="0">
        <a:lnSpc>
          <a:spcPct val="100000"/>
        </a:lnSpc>
        <a:spcBef>
          <a:spcPts val="13"/>
        </a:spcBef>
        <a:spcAft>
          <a:spcPts val="13"/>
        </a:spcAft>
        <a:buNone/>
        <a:defRPr lang="en-GB" sz="1000" b="0" i="0">
          <a:solidFill>
            <a:srgbClr val="000000"/>
          </a:solidFill>
          <a:latin typeface="Arial"/>
          <a:ea typeface="MS PGothic"/>
        </a:defRPr>
      </a:lvl3pPr>
      <a:lvl4pPr marL="1600200" indent="1371600" algn="ctr" defTabSz="449262" rtl="0">
        <a:lnSpc>
          <a:spcPct val="100000"/>
        </a:lnSpc>
        <a:spcBef>
          <a:spcPts val="13"/>
        </a:spcBef>
        <a:spcAft>
          <a:spcPts val="13"/>
        </a:spcAft>
        <a:buNone/>
        <a:defRPr lang="en-GB" sz="1000" b="0" i="0">
          <a:solidFill>
            <a:srgbClr val="000000"/>
          </a:solidFill>
          <a:latin typeface="Arial"/>
          <a:ea typeface="MS PGothic"/>
        </a:defRPr>
      </a:lvl4pPr>
      <a:lvl5pPr marL="2057400" indent="1828800" algn="ctr" defTabSz="449262" rtl="0">
        <a:lnSpc>
          <a:spcPct val="100000"/>
        </a:lnSpc>
        <a:spcBef>
          <a:spcPts val="13"/>
        </a:spcBef>
        <a:spcAft>
          <a:spcPts val="13"/>
        </a:spcAft>
        <a:buNone/>
        <a:defRPr lang="en-GB" sz="1000" b="0" i="0">
          <a:solidFill>
            <a:srgbClr val="000000"/>
          </a:solidFill>
          <a:latin typeface="Arial"/>
          <a:ea typeface="MS PGothic"/>
        </a:defRPr>
      </a:lvl5pPr>
      <a:lvl6pPr>
        <a:defRPr lang="en-GB" sz="1800"/>
      </a:lvl6pPr>
      <a:lvl7pPr>
        <a:defRPr lang="en-GB" sz="1800"/>
      </a:lvl7pPr>
      <a:lvl8pPr>
        <a:defRPr lang="en-GB" sz="1800"/>
      </a:lvl8pPr>
      <a:lvl9pPr>
        <a:defRPr lang="en-GB" sz="1800"/>
      </a:lvl9pPr>
    </p:titleStyle>
    <p:bodyStyle>
      <a:lvl1pPr marL="342900" indent="0" algn="l" defTabSz="449262" rtl="0">
        <a:lnSpc>
          <a:spcPct val="100000"/>
        </a:lnSpc>
        <a:spcBef>
          <a:spcPts val="613"/>
        </a:spcBef>
        <a:spcAft>
          <a:spcPts val="13"/>
        </a:spcAft>
        <a:buNone/>
        <a:defRPr lang="en-GB" sz="2400" b="0" i="0">
          <a:solidFill>
            <a:srgbClr val="000000"/>
          </a:solidFill>
          <a:latin typeface="Arial"/>
          <a:ea typeface="MS PGothic"/>
        </a:defRPr>
      </a:lvl1pPr>
      <a:lvl2pPr marL="742950" indent="457200" algn="l" defTabSz="449262" rtl="0">
        <a:lnSpc>
          <a:spcPct val="100000"/>
        </a:lnSpc>
        <a:spcBef>
          <a:spcPts val="713"/>
        </a:spcBef>
        <a:spcAft>
          <a:spcPts val="13"/>
        </a:spcAft>
        <a:buNone/>
        <a:defRPr lang="en-GB" sz="2800" b="0" i="0">
          <a:solidFill>
            <a:srgbClr val="000000"/>
          </a:solidFill>
          <a:latin typeface="Arial"/>
          <a:ea typeface="MS PGothic"/>
        </a:defRPr>
      </a:lvl2pPr>
      <a:lvl3pPr marL="1143000" indent="914400" algn="l" defTabSz="449262" rtl="0">
        <a:lnSpc>
          <a:spcPct val="100000"/>
        </a:lnSpc>
        <a:spcBef>
          <a:spcPts val="613"/>
        </a:spcBef>
        <a:spcAft>
          <a:spcPts val="13"/>
        </a:spcAft>
        <a:buNone/>
        <a:defRPr lang="en-GB" sz="2400" b="0" i="0">
          <a:solidFill>
            <a:srgbClr val="000000"/>
          </a:solidFill>
          <a:latin typeface="Arial"/>
          <a:ea typeface="MS PGothic"/>
        </a:defRPr>
      </a:lvl3pPr>
      <a:lvl4pPr marL="1600200" indent="1371600" algn="l" defTabSz="449262" rtl="0">
        <a:lnSpc>
          <a:spcPct val="100000"/>
        </a:lnSpc>
        <a:spcBef>
          <a:spcPts val="513"/>
        </a:spcBef>
        <a:spcAft>
          <a:spcPts val="13"/>
        </a:spcAft>
        <a:buNone/>
        <a:defRPr lang="en-GB" sz="2000" b="0" i="0">
          <a:solidFill>
            <a:srgbClr val="000000"/>
          </a:solidFill>
          <a:latin typeface="Arial"/>
          <a:ea typeface="MS PGothic"/>
        </a:defRPr>
      </a:lvl4pPr>
      <a:lvl5pPr marL="2057400" indent="1828800" algn="l" defTabSz="449262" rtl="0">
        <a:lnSpc>
          <a:spcPct val="100000"/>
        </a:lnSpc>
        <a:spcBef>
          <a:spcPts val="513"/>
        </a:spcBef>
        <a:spcAft>
          <a:spcPts val="13"/>
        </a:spcAft>
        <a:buNone/>
        <a:defRPr lang="en-GB" sz="2000" b="0" i="0">
          <a:solidFill>
            <a:srgbClr val="000000"/>
          </a:solidFill>
          <a:latin typeface="Arial"/>
          <a:ea typeface="MS PGothic"/>
        </a:defRPr>
      </a:lvl5pPr>
      <a:lvl6pPr>
        <a:defRPr lang="en-GB" sz="1800"/>
      </a:lvl6pPr>
      <a:lvl7pPr>
        <a:defRPr lang="en-GB" sz="1800"/>
      </a:lvl7pPr>
      <a:lvl8pPr>
        <a:defRPr lang="en-GB" sz="1800"/>
      </a:lvl8pPr>
      <a:lvl9pPr>
        <a:defRPr lang="en-GB" sz="1800"/>
      </a:lvl9pPr>
    </p:bodyStyle>
    <p:otherStyle>
      <a:lvl1pPr marL="0" indent="0" algn="l" defTabSz="449262" rtl="0">
        <a:lnSpc>
          <a:spcPct val="100000"/>
        </a:lnSpc>
        <a:spcBef>
          <a:spcPts val="13"/>
        </a:spcBef>
        <a:spcAft>
          <a:spcPts val="13"/>
        </a:spcAft>
        <a:buNone/>
        <a:defRPr lang="en-GB" sz="2400" b="0" i="0">
          <a:solidFill>
            <a:srgbClr val="000000"/>
          </a:solidFill>
          <a:latin typeface="Times New Roman"/>
          <a:ea typeface="MS PGothic"/>
        </a:defRPr>
      </a:lvl1pPr>
      <a:lvl2pPr marL="742950" indent="457200" algn="l" defTabSz="449262" rtl="0">
        <a:lnSpc>
          <a:spcPct val="100000"/>
        </a:lnSpc>
        <a:spcBef>
          <a:spcPts val="13"/>
        </a:spcBef>
        <a:spcAft>
          <a:spcPts val="13"/>
        </a:spcAft>
        <a:buNone/>
        <a:defRPr lang="en-GB" sz="2400" b="0" i="0">
          <a:solidFill>
            <a:srgbClr val="000000"/>
          </a:solidFill>
          <a:latin typeface="Times New Roman"/>
          <a:ea typeface="MS PGothic"/>
        </a:defRPr>
      </a:lvl2pPr>
      <a:lvl3pPr marL="1143000" indent="914400" algn="l" defTabSz="449262" rtl="0">
        <a:lnSpc>
          <a:spcPct val="100000"/>
        </a:lnSpc>
        <a:spcBef>
          <a:spcPts val="13"/>
        </a:spcBef>
        <a:spcAft>
          <a:spcPts val="13"/>
        </a:spcAft>
        <a:buNone/>
        <a:defRPr lang="en-GB" sz="2400" b="0" i="0">
          <a:solidFill>
            <a:srgbClr val="000000"/>
          </a:solidFill>
          <a:latin typeface="Times New Roman"/>
          <a:ea typeface="MS PGothic"/>
        </a:defRPr>
      </a:lvl3pPr>
      <a:lvl4pPr marL="1600200" indent="1371600" algn="l" defTabSz="449262" rtl="0">
        <a:lnSpc>
          <a:spcPct val="100000"/>
        </a:lnSpc>
        <a:spcBef>
          <a:spcPts val="13"/>
        </a:spcBef>
        <a:spcAft>
          <a:spcPts val="13"/>
        </a:spcAft>
        <a:buNone/>
        <a:defRPr lang="en-GB" sz="2400" b="0" i="0">
          <a:solidFill>
            <a:srgbClr val="000000"/>
          </a:solidFill>
          <a:latin typeface="Times New Roman"/>
          <a:ea typeface="MS PGothic"/>
        </a:defRPr>
      </a:lvl4pPr>
      <a:lvl5pPr marL="2057400" indent="1828800" algn="l" defTabSz="449262" rtl="0">
        <a:lnSpc>
          <a:spcPct val="100000"/>
        </a:lnSpc>
        <a:spcBef>
          <a:spcPts val="13"/>
        </a:spcBef>
        <a:spcAft>
          <a:spcPts val="13"/>
        </a:spcAft>
        <a:buNone/>
        <a:defRPr lang="en-GB" sz="2400" b="0" i="0">
          <a:solidFill>
            <a:srgbClr val="000000"/>
          </a:solidFill>
          <a:latin typeface="Times New Roman"/>
          <a:ea typeface="MS PGothic"/>
        </a:defRPr>
      </a:lvl5pPr>
      <a:lvl6pPr>
        <a:defRPr lang="en-GB" sz="1800"/>
      </a:lvl6pPr>
      <a:lvl7pPr>
        <a:defRPr lang="en-GB" sz="1800"/>
      </a:lvl7pPr>
      <a:lvl8pPr>
        <a:defRPr lang="en-GB" sz="1800"/>
      </a:lvl8pPr>
      <a:lvl9pPr>
        <a:defRPr lang="en-GB" sz="1800"/>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6.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g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media1.svg"/><Relationship Id="rId8" Type="http://schemas.openxmlformats.org/officeDocument/2006/relationships/image" Target="../media/image26.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29.jp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 Id="rId4" Type="http://schemas.openxmlformats.org/officeDocument/2006/relationships/image" Target="../media/image31.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32.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jp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jp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jp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17157745" name="Shape 3073"/>
          <p:cNvSpPr txBox="1">
            <a:spLocks noChangeShapeType="1" noGrp="1"/>
          </p:cNvSpPr>
          <p:nvPr/>
        </p:nvSpPr>
        <p:spPr bwMode="auto">
          <a:xfrm>
            <a:off x="0" y="2673823"/>
            <a:ext cx="9145587" cy="1676400"/>
          </a:xfrm>
          <a:prstGeom prst="rect">
            <a:avLst/>
          </a:prstGeom>
          <a:noFill/>
        </p:spPr>
        <p:txBody>
          <a:bodyPr lIns="91440" tIns="45720" rIns="91440" bIns="45720" anchor="t"/>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spcBef>
                <a:spcPts val="11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b="1" i="1" u="none">
                <a:solidFill>
                  <a:srgbClr val="0092D2"/>
                </a:solidFill>
                <a:latin typeface="Arial"/>
              </a:rPr>
              <a:t>Conceptos básicos de enzimología </a:t>
            </a:r>
            <a:endParaRPr/>
          </a:p>
        </p:txBody>
      </p:sp>
      <p:sp>
        <p:nvSpPr>
          <p:cNvPr id="1402390046" name="Shape 3076"/>
          <p:cNvSpPr>
            <a:spLocks noChangeShapeType="1" noGrp="1"/>
          </p:cNvSpPr>
          <p:nvPr/>
        </p:nvSpPr>
        <p:spPr bwMode="auto">
          <a:xfrm>
            <a:off x="533399" y="2445223"/>
            <a:ext cx="8077200" cy="1587"/>
          </a:xfrm>
          <a:prstGeom prst="line">
            <a:avLst/>
          </a:prstGeom>
          <a:noFill/>
          <a:ln w="19080">
            <a:solidFill>
              <a:srgbClr val="0092D2"/>
            </a:solidFill>
            <a:miter/>
            <a:headEnd/>
            <a:tailEnd/>
          </a:ln>
        </p:spPr>
        <p:txBody>
          <a:bodyPr lIns="91440" tIns="45720" rIns="91440" bIns="45720"/>
          <a:lstStyle/>
          <a:p>
            <a:pPr>
              <a:defRPr/>
            </a:pPr>
            <a:endParaRPr sz="1400"/>
          </a:p>
        </p:txBody>
      </p:sp>
      <p:sp>
        <p:nvSpPr>
          <p:cNvPr id="231197024" name="Shape 3077"/>
          <p:cNvSpPr>
            <a:spLocks noChangeShapeType="1" noGrp="1"/>
          </p:cNvSpPr>
          <p:nvPr/>
        </p:nvSpPr>
        <p:spPr bwMode="auto">
          <a:xfrm>
            <a:off x="533399" y="4274023"/>
            <a:ext cx="8077200" cy="1587"/>
          </a:xfrm>
          <a:prstGeom prst="line">
            <a:avLst/>
          </a:prstGeom>
          <a:noFill/>
          <a:ln w="19080">
            <a:solidFill>
              <a:srgbClr val="0092D2"/>
            </a:solidFill>
            <a:miter/>
            <a:headEnd/>
            <a:tailEnd/>
          </a:ln>
        </p:spPr>
        <p:txBody>
          <a:bodyPr lIns="91440" tIns="45720" rIns="91440" bIns="45720"/>
          <a:lstStyle/>
          <a:p>
            <a:pPr>
              <a:defRPr/>
            </a:pPr>
            <a:endParaRPr sz="1400"/>
          </a:p>
        </p:txBody>
      </p:sp>
      <p:sp>
        <p:nvSpPr>
          <p:cNvPr id="953427229" name="Shape 3078"/>
          <p:cNvSpPr txBox="1">
            <a:spLocks noChangeShapeType="1" noGrp="1"/>
          </p:cNvSpPr>
          <p:nvPr/>
        </p:nvSpPr>
        <p:spPr bwMode="auto">
          <a:xfrm>
            <a:off x="419099" y="4626590"/>
            <a:ext cx="8305800" cy="1905000"/>
          </a:xfrm>
          <a:prstGeom prst="rect">
            <a:avLst/>
          </a:prstGeom>
          <a:noFill/>
        </p:spPr>
        <p:txBody>
          <a:bodyPr lIns="90000" tIns="46800" rIns="90000" bIns="46800" anchor="t"/>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i="0" u="none">
                <a:latin typeface="Arial"/>
              </a:rPr>
              <a:t>M.C. Daniel Estrada Vázquez</a:t>
            </a:r>
            <a:endParaRPr/>
          </a:p>
        </p:txBody>
      </p:sp>
      <p:pic>
        <p:nvPicPr>
          <p:cNvPr id="917861555" name=""/>
          <p:cNvPicPr>
            <a:picLocks noChangeAspect="1"/>
          </p:cNvPicPr>
          <p:nvPr/>
        </p:nvPicPr>
        <p:blipFill rotWithShape="1">
          <a:blip r:embed="rId3"/>
          <a:stretch/>
        </p:blipFill>
        <p:spPr bwMode="auto">
          <a:xfrm flipH="0" flipV="0">
            <a:off x="9192" y="4264"/>
            <a:ext cx="2129334" cy="212933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556136020" name="Image 24577"/>
          <p:cNvPicPr>
            <a:picLocks noChangeAspect="1" noGrp="1"/>
          </p:cNvPicPr>
          <p:nvPr/>
        </p:nvPicPr>
        <p:blipFill rotWithShape="1">
          <a:blip r:embed="rId3"/>
          <a:srcRect l="0" t="0" r="0" b="32253"/>
          <a:stretch/>
        </p:blipFill>
        <p:spPr bwMode="auto">
          <a:xfrm>
            <a:off x="685800" y="76200"/>
            <a:ext cx="7329487" cy="67818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49256409" name="Shape 25601"/>
          <p:cNvSpPr txBox="1">
            <a:spLocks noChangeShapeType="1" noGrp="1"/>
          </p:cNvSpPr>
          <p:nvPr/>
        </p:nvSpPr>
        <p:spPr bwMode="auto">
          <a:xfrm flipH="0" flipV="0">
            <a:off x="436561" y="1624083"/>
            <a:ext cx="8327876" cy="1468861"/>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acercan a los sustratos para formar el complejo ES a una región particular de la enzima llamada: </a:t>
            </a:r>
            <a:r>
              <a:rPr lang="es-MX" sz="1800" b="1" i="0" u="none">
                <a:latin typeface="Calibri"/>
              </a:rPr>
              <a:t>sitio activ</a:t>
            </a:r>
            <a:r>
              <a:rPr lang="en-US" sz="1800" b="1" i="0" u="none">
                <a:latin typeface="Calibri"/>
              </a:rPr>
              <a:t>o</a:t>
            </a:r>
            <a:r>
              <a:rPr lang="es-MX" sz="1800" b="1" i="0" u="none">
                <a:latin typeface="Calibri"/>
              </a:rPr>
              <a:t>.</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b="1" i="0" u="none">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 interacción de la enzima y el sustrato en el sitio active favorece la formación del sitio de transición.</a:t>
            </a:r>
            <a:endParaRPr/>
          </a:p>
        </p:txBody>
      </p:sp>
      <p:sp>
        <p:nvSpPr>
          <p:cNvPr id="1215425832" name="Shape 25602"/>
          <p:cNvSpPr txBox="1">
            <a:spLocks noChangeShapeType="1" noGrp="1"/>
          </p:cNvSpPr>
          <p:nvPr/>
        </p:nvSpPr>
        <p:spPr bwMode="auto">
          <a:xfrm>
            <a:off x="228600" y="304800"/>
            <a:ext cx="8610600" cy="825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b="1" i="0" u="none">
                <a:latin typeface="Times New Roman"/>
              </a:rPr>
              <a:t>La formación del complejo ES es el primer paso en la catálisis enzimática.</a:t>
            </a:r>
            <a:endParaRPr/>
          </a:p>
        </p:txBody>
      </p:sp>
      <p:sp>
        <p:nvSpPr>
          <p:cNvPr id="1811991898" name="Shape 23560"/>
          <p:cNvSpPr>
            <a:spLocks noChangeShapeType="1" noGrp="1"/>
          </p:cNvSpPr>
          <p:nvPr/>
        </p:nvSpPr>
        <p:spPr bwMode="auto">
          <a:xfrm>
            <a:off x="436561" y="1335086"/>
            <a:ext cx="8326436" cy="1586"/>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sp>
        <p:nvSpPr>
          <p:cNvPr id="70227109" name="Shape 26625"/>
          <p:cNvSpPr txBox="1">
            <a:spLocks noChangeShapeType="1" noGrp="1"/>
          </p:cNvSpPr>
          <p:nvPr/>
        </p:nvSpPr>
        <p:spPr bwMode="auto">
          <a:xfrm flipH="0" flipV="0">
            <a:off x="1029191" y="3429000"/>
            <a:ext cx="7009413" cy="2845414"/>
          </a:xfrm>
          <a:prstGeom prst="rect">
            <a:avLst/>
          </a:prstGeom>
          <a:noFill/>
        </p:spPr>
        <p:txBody>
          <a:bodyPr lIns="90000" tIns="46800" rIns="90000" bIns="46800" anchor="t">
            <a:spAutoFit/>
          </a:bodyPr>
          <a:lstStyle>
            <a:lvl1pPr marL="0" indent="0" algn="l" defTabSz="449262" rtl="0">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1pPr>
            <a:lvl2pPr marL="742950" indent="457200" algn="l" defTabSz="449262" rtl="0">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2pPr>
            <a:lvl3pPr marL="1143000" indent="914400" algn="l" defTabSz="449262" rtl="0">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3pPr>
            <a:lvl4pPr marL="1600200" indent="1371600" algn="l" defTabSz="449262" rtl="0">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4pPr>
            <a:lvl5pPr marL="2057400" indent="1828800" algn="l" defTabSz="449262" rtl="0">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5pPr>
            <a:lvl6pPr>
              <a:tabLst>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marL="342900" lvl="0" indent="-342900" algn="just">
              <a:lnSpc>
                <a:spcPct val="100000"/>
              </a:lnSpc>
              <a:spcBef>
                <a:spcPts val="12"/>
              </a:spcBef>
              <a:spcAft>
                <a:spcPts val="12"/>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a:latin typeface="Calibri"/>
              </a:rPr>
              <a:t>El sitio activo es una hendidura tridimensional creada por aminoácidos de diferentes partes de la estructura primaria.</a:t>
            </a:r>
            <a:endParaRPr/>
          </a:p>
          <a:p>
            <a:pPr marL="342900" lvl="0" indent="-342900" algn="just">
              <a:lnSpc>
                <a:spcPct val="100000"/>
              </a:lnSpc>
              <a:spcBef>
                <a:spcPts val="12"/>
              </a:spcBef>
              <a:spcAft>
                <a:spcPts val="12"/>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b="0" i="0" u="none">
                <a:latin typeface="Calibri"/>
              </a:rPr>
              <a:t>El sitio activo constituye una pequeña porción del volumen de la enzima.</a:t>
            </a:r>
            <a:endParaRPr/>
          </a:p>
          <a:p>
            <a:pPr marL="342900" lvl="0" indent="-342900" algn="just">
              <a:lnSpc>
                <a:spcPct val="100000"/>
              </a:lnSpc>
              <a:spcBef>
                <a:spcPts val="12"/>
              </a:spcBef>
              <a:spcAft>
                <a:spcPts val="12"/>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b="0" i="0" u="none">
                <a:latin typeface="Calibri"/>
              </a:rPr>
              <a:t>Los sitios activos crean microambientes únicos.</a:t>
            </a:r>
            <a:endParaRPr/>
          </a:p>
          <a:p>
            <a:pPr marL="342900" lvl="0" indent="-342900" algn="just">
              <a:lnSpc>
                <a:spcPct val="100000"/>
              </a:lnSpc>
              <a:spcBef>
                <a:spcPts val="12"/>
              </a:spcBef>
              <a:spcAft>
                <a:spcPts val="12"/>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b="0" i="0" u="none">
                <a:latin typeface="Calibri"/>
              </a:rPr>
              <a:t>La interacción de la enzima y el sustrato en el sitio activo involucre múltiples interacciones débiles.</a:t>
            </a:r>
            <a:endParaRPr/>
          </a:p>
          <a:p>
            <a:pPr marL="342900" lvl="0" indent="-342900" algn="just">
              <a:lnSpc>
                <a:spcPct val="100000"/>
              </a:lnSpc>
              <a:spcBef>
                <a:spcPts val="12"/>
              </a:spcBef>
              <a:spcAft>
                <a:spcPts val="12"/>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b="0" i="0" u="none">
                <a:latin typeface="Calibri"/>
              </a:rPr>
              <a:t>La especificidad enzimática depende de la arquitectura molecular en el sitio activo.</a:t>
            </a:r>
            <a:endParaRPr/>
          </a:p>
          <a:p>
            <a:pPr marL="342900" lvl="0" indent="-342900" algn="just">
              <a:lnSpc>
                <a:spcPct val="100000"/>
              </a:lnSpc>
              <a:spcBef>
                <a:spcPts val="12"/>
              </a:spcBef>
              <a:spcAft>
                <a:spcPts val="12"/>
              </a:spcAft>
              <a:buNone/>
              <a:tabLst>
                <a:tab pos="914400" algn="l"/>
                <a:tab pos="1828800" algn="l"/>
                <a:tab pos="2743200" algn="l"/>
                <a:tab pos="3657600" algn="l"/>
                <a:tab pos="4572000" algn="l"/>
                <a:tab pos="5486400" algn="l"/>
                <a:tab pos="6400800" algn="l"/>
                <a:tab pos="7315200" algn="l"/>
                <a:tab pos="8229600" algn="l"/>
                <a:tab pos="9144000" algn="l"/>
                <a:tab pos="10058399" algn="l"/>
              </a:tabLst>
              <a:defRPr/>
            </a:pPr>
            <a:endParaRPr lang="es-MX" sz="1800" b="0" i="0" u="none">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835047591" name="Image 27649"/>
          <p:cNvPicPr>
            <a:picLocks noChangeAspect="1" noGrp="1"/>
          </p:cNvPicPr>
          <p:nvPr/>
        </p:nvPicPr>
        <p:blipFill rotWithShape="1">
          <a:blip r:embed="rId3"/>
          <a:stretch/>
        </p:blipFill>
        <p:spPr bwMode="auto">
          <a:xfrm>
            <a:off x="990600" y="152400"/>
            <a:ext cx="7143750" cy="653415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46915164" name="Shape 28673"/>
          <p:cNvSpPr txBox="1">
            <a:spLocks noChangeShapeType="1" noGrp="1"/>
          </p:cNvSpPr>
          <p:nvPr/>
        </p:nvSpPr>
        <p:spPr bwMode="auto">
          <a:xfrm flipH="0" flipV="0">
            <a:off x="436561" y="1545608"/>
            <a:ext cx="8327156" cy="1194541"/>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no interactúan con sus sustratos de forma llave-cerradura.</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En cambio, la enzima cambia su forma desde que el sustrato se une, un fenómeno llamado, </a:t>
            </a:r>
            <a:r>
              <a:rPr lang="es-MX" sz="1800" b="1" i="0" u="none">
                <a:latin typeface="Calibri"/>
              </a:rPr>
              <a:t>ajuste inducido.</a:t>
            </a:r>
            <a:endParaRPr/>
          </a:p>
        </p:txBody>
      </p:sp>
      <p:sp>
        <p:nvSpPr>
          <p:cNvPr id="1296064885" name="Shape 28674"/>
          <p:cNvSpPr txBox="1">
            <a:spLocks noChangeShapeType="1" noGrp="1"/>
          </p:cNvSpPr>
          <p:nvPr/>
        </p:nvSpPr>
        <p:spPr bwMode="auto">
          <a:xfrm>
            <a:off x="461962" y="381000"/>
            <a:ext cx="8610600" cy="825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b="1" i="0" u="none">
                <a:latin typeface="Times New Roman"/>
              </a:rPr>
              <a:t>Los sitios activos de las enzimas tienen varias características comunes.</a:t>
            </a:r>
            <a:endParaRPr/>
          </a:p>
        </p:txBody>
      </p:sp>
      <p:sp>
        <p:nvSpPr>
          <p:cNvPr id="1245096999" name="Shape 23560"/>
          <p:cNvSpPr>
            <a:spLocks noChangeShapeType="1" noGrp="1"/>
          </p:cNvSpPr>
          <p:nvPr/>
        </p:nvSpPr>
        <p:spPr bwMode="auto">
          <a:xfrm>
            <a:off x="436561" y="1335086"/>
            <a:ext cx="8326436" cy="1586"/>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844890482" name="Image 29697"/>
          <p:cNvPicPr>
            <a:picLocks noChangeAspect="1" noGrp="1"/>
          </p:cNvPicPr>
          <p:nvPr/>
        </p:nvPicPr>
        <p:blipFill rotWithShape="1">
          <a:blip r:embed="rId3"/>
          <a:srcRect l="0" t="0" r="45910" b="0"/>
          <a:stretch/>
        </p:blipFill>
        <p:spPr bwMode="auto">
          <a:xfrm flipH="0" flipV="0">
            <a:off x="420021" y="2740150"/>
            <a:ext cx="4347240" cy="2924720"/>
          </a:xfrm>
          <a:prstGeom prst="rect">
            <a:avLst/>
          </a:prstGeom>
          <a:noFill/>
        </p:spPr>
      </p:pic>
      <p:pic>
        <p:nvPicPr>
          <p:cNvPr id="758068553" name="Image 30721"/>
          <p:cNvPicPr>
            <a:picLocks noChangeAspect="1" noGrp="1"/>
          </p:cNvPicPr>
          <p:nvPr/>
        </p:nvPicPr>
        <p:blipFill rotWithShape="1">
          <a:blip r:embed="rId4"/>
          <a:srcRect l="0" t="0" r="45504" b="0"/>
          <a:stretch/>
        </p:blipFill>
        <p:spPr bwMode="auto">
          <a:xfrm flipH="0" flipV="0">
            <a:off x="4681962" y="4009029"/>
            <a:ext cx="4333323" cy="2851813"/>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98423486" name="Shape 31745"/>
          <p:cNvSpPr txBox="1">
            <a:spLocks noChangeShapeType="1" noGrp="1"/>
          </p:cNvSpPr>
          <p:nvPr/>
        </p:nvSpPr>
        <p:spPr bwMode="auto">
          <a:xfrm flipH="0" flipV="0">
            <a:off x="461961" y="2509782"/>
            <a:ext cx="3549242" cy="2842112"/>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 energía de unión es la energía libre liberada desde la interacción de la enzima y el sustrato.</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 energía de unión es mayor cuando la enzima interactúa con el estado de transición, por lo que facilita la formación del estado de transición.</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p:txBody>
      </p:sp>
      <p:sp>
        <p:nvSpPr>
          <p:cNvPr id="362438462" name="Shape 31746"/>
          <p:cNvSpPr txBox="1">
            <a:spLocks noChangeShapeType="1" noGrp="1"/>
          </p:cNvSpPr>
          <p:nvPr/>
        </p:nvSpPr>
        <p:spPr bwMode="auto">
          <a:xfrm>
            <a:off x="461962" y="381000"/>
            <a:ext cx="8610600" cy="825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b="1" i="0" u="none">
                <a:latin typeface="Times New Roman"/>
              </a:rPr>
              <a:t>La energía de unión entre la enzima y el sustrato es importante en la catálisis.</a:t>
            </a:r>
            <a:endParaRPr/>
          </a:p>
        </p:txBody>
      </p:sp>
      <p:sp>
        <p:nvSpPr>
          <p:cNvPr id="686790732" name="Shape 23560"/>
          <p:cNvSpPr>
            <a:spLocks noChangeShapeType="1" noGrp="1"/>
          </p:cNvSpPr>
          <p:nvPr/>
        </p:nvSpPr>
        <p:spPr bwMode="auto">
          <a:xfrm>
            <a:off x="436561" y="1335086"/>
            <a:ext cx="8326436" cy="1586"/>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1291639553" name="Image 24577"/>
          <p:cNvPicPr>
            <a:picLocks noChangeAspect="1" noGrp="1"/>
          </p:cNvPicPr>
          <p:nvPr/>
        </p:nvPicPr>
        <p:blipFill rotWithShape="1">
          <a:blip r:embed="rId3"/>
          <a:srcRect l="0" t="0" r="0" b="32253"/>
          <a:stretch/>
        </p:blipFill>
        <p:spPr bwMode="auto">
          <a:xfrm flipH="0" flipV="0">
            <a:off x="4079095" y="1620671"/>
            <a:ext cx="4993466" cy="462033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91466027" name="Shape 4"/>
          <p:cNvSpPr/>
          <p:nvPr/>
        </p:nvSpPr>
        <p:spPr bwMode="auto">
          <a:xfrm>
            <a:off x="968760" y="2654639"/>
            <a:ext cx="7175160" cy="281808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1800" b="0" u="none" strike="noStrike">
                <a:solidFill>
                  <a:schemeClr val="dk1"/>
                </a:solidFill>
                <a:latin typeface="Calibri"/>
                <a:ea typeface="Calibri"/>
              </a:rPr>
              <a:t>Independientemente de qué mecanismo o </a:t>
            </a:r>
            <a:r>
              <a:rPr lang="en-US" sz="1800" b="0" u="none" strike="noStrike">
                <a:solidFill>
                  <a:schemeClr val="dk1"/>
                </a:solidFill>
                <a:latin typeface="Calibri"/>
                <a:ea typeface="Calibri"/>
              </a:rPr>
              <a:t>mecanismos utilice una enzima para catalizar una </a:t>
            </a:r>
            <a:r>
              <a:rPr lang="en-US" sz="1800" b="0" u="none" strike="noStrike">
                <a:solidFill>
                  <a:schemeClr val="dk1"/>
                </a:solidFill>
                <a:latin typeface="Calibri"/>
                <a:ea typeface="Calibri"/>
              </a:rPr>
              <a:t>reacción, la velocidad de catálisis se ve afectada por </a:t>
            </a:r>
            <a:r>
              <a:rPr lang="en-US" sz="1800" b="0" u="none" strike="noStrike">
                <a:solidFill>
                  <a:schemeClr val="dk1"/>
                </a:solidFill>
                <a:latin typeface="Calibri"/>
                <a:ea typeface="Calibri"/>
              </a:rPr>
              <a:t>los mismos parámetros ambientales que afectan a </a:t>
            </a:r>
            <a:r>
              <a:rPr lang="en-US" sz="1800" b="0" u="none" strike="noStrike">
                <a:solidFill>
                  <a:schemeClr val="dk1"/>
                </a:solidFill>
                <a:latin typeface="Calibri"/>
                <a:ea typeface="Calibri"/>
              </a:rPr>
              <a:t>todas las reacciones químicas, como, por ejemplo, la </a:t>
            </a:r>
            <a:r>
              <a:rPr lang="en-US" sz="1800" b="0" u="none" strike="noStrike">
                <a:solidFill>
                  <a:schemeClr val="dk1"/>
                </a:solidFill>
                <a:latin typeface="Calibri"/>
                <a:ea typeface="Calibri"/>
              </a:rPr>
              <a:t>temperatura y el pH. </a:t>
            </a:r>
            <a:br>
              <a:rPr sz="1800"/>
            </a:br>
            <a:br>
              <a:rPr sz="1800"/>
            </a:br>
            <a:r>
              <a:rPr lang="en-US" sz="1800" b="0" u="none" strike="noStrike">
                <a:solidFill>
                  <a:schemeClr val="dk1"/>
                </a:solidFill>
                <a:latin typeface="Calibri"/>
                <a:ea typeface="Calibri"/>
              </a:rPr>
              <a:t>Además, algunos productos químicos que </a:t>
            </a:r>
            <a:r>
              <a:rPr lang="en-US" sz="1800" b="0" u="none" strike="noStrike">
                <a:solidFill>
                  <a:schemeClr val="dk1"/>
                </a:solidFill>
                <a:latin typeface="Calibri"/>
                <a:ea typeface="Calibri"/>
              </a:rPr>
              <a:t>interaccionan de forma específica con la complicada </a:t>
            </a:r>
            <a:r>
              <a:rPr lang="en-US" sz="1800" b="0" u="none" strike="noStrike">
                <a:solidFill>
                  <a:schemeClr val="dk1"/>
                </a:solidFill>
                <a:latin typeface="Calibri"/>
                <a:ea typeface="Calibri"/>
              </a:rPr>
              <a:t>estructura tridimensional de la enzima (inhibidores </a:t>
            </a:r>
            <a:r>
              <a:rPr lang="en-US" sz="1800" b="0" u="none" strike="noStrike">
                <a:solidFill>
                  <a:schemeClr val="dk1"/>
                </a:solidFill>
                <a:latin typeface="Calibri"/>
                <a:ea typeface="Calibri"/>
              </a:rPr>
              <a:t>y/o análogos) también pueden afectar a la actividad </a:t>
            </a:r>
            <a:r>
              <a:rPr lang="en-US" sz="1800" b="0" u="none" strike="noStrike">
                <a:solidFill>
                  <a:schemeClr val="dk1"/>
                </a:solidFill>
                <a:latin typeface="Calibri"/>
                <a:ea typeface="Calibri"/>
              </a:rPr>
              <a:t>enzimática</a:t>
            </a:r>
            <a:endParaRPr lang="es-MX" sz="1800" b="0" u="none" strike="noStrike">
              <a:solidFill>
                <a:srgbClr val="000000"/>
              </a:solidFill>
              <a:latin typeface="Arial"/>
            </a:endParaRPr>
          </a:p>
        </p:txBody>
      </p:sp>
      <p:sp>
        <p:nvSpPr>
          <p:cNvPr id="488069797" name="Shape 5"/>
          <p:cNvSpPr/>
          <p:nvPr/>
        </p:nvSpPr>
        <p:spPr bwMode="auto">
          <a:xfrm>
            <a:off x="422640" y="196560"/>
            <a:ext cx="8212680" cy="95364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800" b="0" u="none" strike="noStrike">
                <a:solidFill>
                  <a:srgbClr val="2478AE"/>
                </a:solidFill>
                <a:latin typeface="Amarante"/>
                <a:ea typeface="Amarante"/>
              </a:rPr>
              <a:t>Las enzimas se ven afectadas por diferentes factores.</a:t>
            </a:r>
            <a:endParaRPr lang="es-MX" sz="2800" b="0" u="none" strike="noStrike">
              <a:solidFill>
                <a:srgbClr val="2478AE"/>
              </a:solidFill>
              <a:latin typeface="Arial"/>
            </a:endParaRPr>
          </a:p>
        </p:txBody>
      </p:sp>
      <p:sp>
        <p:nvSpPr>
          <p:cNvPr id="1902356790"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431649196" name="Shape 120" descr="figure_08_01b.jpg"/>
          <p:cNvPicPr/>
          <p:nvPr/>
        </p:nvPicPr>
        <p:blipFill rotWithShape="1">
          <a:blip r:embed="rId3"/>
          <a:stretch/>
        </p:blipFill>
        <p:spPr bwMode="auto">
          <a:xfrm>
            <a:off x="69120" y="180000"/>
            <a:ext cx="3530880" cy="3047760"/>
          </a:xfrm>
          <a:prstGeom prst="rect">
            <a:avLst/>
          </a:prstGeom>
          <a:noFill/>
          <a:ln w="0">
            <a:noFill/>
          </a:ln>
        </p:spPr>
      </p:pic>
      <p:pic>
        <p:nvPicPr>
          <p:cNvPr id="932106528" name="Shape 119" descr="figure_08_01a.jpg"/>
          <p:cNvPicPr/>
          <p:nvPr/>
        </p:nvPicPr>
        <p:blipFill rotWithShape="1">
          <a:blip r:embed="rId4"/>
          <a:stretch/>
        </p:blipFill>
        <p:spPr bwMode="auto">
          <a:xfrm>
            <a:off x="570960" y="180000"/>
            <a:ext cx="1049040" cy="1440000"/>
          </a:xfrm>
          <a:prstGeom prst="rect">
            <a:avLst/>
          </a:prstGeom>
          <a:noFill/>
          <a:ln w="0">
            <a:noFill/>
          </a:ln>
        </p:spPr>
      </p:pic>
      <p:grpSp>
        <p:nvGrpSpPr>
          <p:cNvPr id="1635397736" name=""/>
          <p:cNvGrpSpPr/>
          <p:nvPr/>
        </p:nvGrpSpPr>
        <p:grpSpPr bwMode="auto">
          <a:xfrm>
            <a:off x="4284000" y="3240000"/>
            <a:ext cx="4860000" cy="3600000"/>
            <a:chOff x="4284000" y="3240000"/>
            <a:chExt cx="4860000" cy="3600000"/>
          </a:xfrm>
        </p:grpSpPr>
        <p:pic>
          <p:nvPicPr>
            <p:cNvPr id="1751574194" name="Shape 2" descr="figure_08_04.jpg"/>
            <p:cNvPicPr/>
            <p:nvPr/>
          </p:nvPicPr>
          <p:blipFill rotWithShape="1">
            <a:blip r:embed="rId5"/>
            <a:stretch/>
          </p:blipFill>
          <p:spPr bwMode="auto">
            <a:xfrm>
              <a:off x="4284000" y="3580560"/>
              <a:ext cx="4860000" cy="3259440"/>
            </a:xfrm>
            <a:prstGeom prst="rect">
              <a:avLst/>
            </a:prstGeom>
            <a:noFill/>
            <a:ln w="0">
              <a:noFill/>
            </a:ln>
          </p:spPr>
        </p:pic>
        <p:pic>
          <p:nvPicPr>
            <p:cNvPr id="1322783686" name="Shape 3" descr=""/>
            <p:cNvPicPr/>
            <p:nvPr/>
          </p:nvPicPr>
          <p:blipFill rotWithShape="1">
            <a:blip r:embed="rId6"/>
            <a:srcRect l="5058" t="8118" r="6614" b="3370"/>
            <a:stretch/>
          </p:blipFill>
          <p:spPr bwMode="auto">
            <a:xfrm>
              <a:off x="5736600" y="3240000"/>
              <a:ext cx="1499400" cy="1440000"/>
            </a:xfrm>
            <a:prstGeom prst="rect">
              <a:avLst/>
            </a:prstGeom>
            <a:noFill/>
            <a:ln w="0">
              <a:noFill/>
            </a:ln>
          </p:spPr>
        </p:pic>
      </p:grpSp>
      <p:sp>
        <p:nvSpPr>
          <p:cNvPr id="1249854398" name=""/>
          <p:cNvSpPr txBox="1"/>
          <p:nvPr/>
        </p:nvSpPr>
        <p:spPr bwMode="auto">
          <a:xfrm>
            <a:off x="3780000" y="849600"/>
            <a:ext cx="5220000" cy="1063800"/>
          </a:xfrm>
          <a:prstGeom prst="rect">
            <a:avLst/>
          </a:prstGeom>
          <a:noFill/>
          <a:ln w="0">
            <a:noFill/>
          </a:ln>
        </p:spPr>
        <p:txBody>
          <a:bodyPr lIns="90000" tIns="45000" rIns="90000" bIns="45000" anchor="t">
            <a:spAutoFit/>
          </a:bodyPr>
          <a:p>
            <a:pPr algn="just">
              <a:defRPr/>
            </a:pPr>
            <a:r>
              <a:rPr lang="en-US" sz="2100" b="0" u="none" strike="noStrike">
                <a:solidFill>
                  <a:schemeClr val="dk1"/>
                </a:solidFill>
                <a:latin typeface="Arial"/>
                <a:ea typeface="Arial"/>
              </a:rPr>
              <a:t>La temperatura amplifica la tasa de reacciones catalizadas por enzimas al aumentar el número de colisiones.</a:t>
            </a:r>
            <a:endParaRPr lang="es-MX" sz="2100" b="0" u="none" strike="noStrike">
              <a:solidFill>
                <a:srgbClr val="000000"/>
              </a:solidFill>
              <a:latin typeface="Arial"/>
            </a:endParaRPr>
          </a:p>
        </p:txBody>
      </p:sp>
      <p:sp>
        <p:nvSpPr>
          <p:cNvPr id="1368938527" name=""/>
          <p:cNvSpPr/>
          <p:nvPr/>
        </p:nvSpPr>
        <p:spPr bwMode="auto">
          <a:xfrm flipH="1">
            <a:off x="2880000" y="540000"/>
            <a:ext cx="540000" cy="360000"/>
          </a:xfrm>
          <a:prstGeom prst="line">
            <a:avLst/>
          </a:prstGeom>
          <a:ln w="0">
            <a:solidFill>
              <a:srgbClr val="3465A4"/>
            </a:solidFill>
            <a:tailEnd type="triangle" w="med" len="med"/>
          </a:ln>
        </p:spPr>
        <p:style>
          <a:lnRef idx="0"/>
          <a:fillRef idx="0"/>
          <a:effectRef idx="0"/>
          <a:fontRef idx="minor"/>
        </p:style>
        <p:txBody>
          <a:bodyPr lIns="90000" tIns="45000" rIns="90000" bIns="45000" anchor="ctr">
            <a:noAutofit/>
          </a:bodyPr>
          <a:p>
            <a:pPr>
              <a:defRPr/>
            </a:pPr>
            <a:endParaRPr lang="es-MX" sz="1800" b="0" u="none" strike="noStrike">
              <a:solidFill>
                <a:srgbClr val="000000"/>
              </a:solidFill>
              <a:latin typeface="Arial"/>
            </a:endParaRPr>
          </a:p>
        </p:txBody>
      </p:sp>
      <p:sp>
        <p:nvSpPr>
          <p:cNvPr id="1890560034" name=""/>
          <p:cNvSpPr txBox="1"/>
          <p:nvPr/>
        </p:nvSpPr>
        <p:spPr bwMode="auto">
          <a:xfrm>
            <a:off x="2395440" y="180000"/>
            <a:ext cx="1898640" cy="534240"/>
          </a:xfrm>
          <a:prstGeom prst="rect">
            <a:avLst/>
          </a:prstGeom>
          <a:noFill/>
          <a:ln w="0">
            <a:noFill/>
          </a:ln>
        </p:spPr>
        <p:txBody>
          <a:bodyPr lIns="90000" tIns="45000" rIns="90000" bIns="45000" anchor="t">
            <a:spAutoFit/>
          </a:bodyPr>
          <a:p>
            <a:pPr algn="r">
              <a:defRPr/>
            </a:pPr>
            <a:r>
              <a:rPr lang="es-MX" sz="1050" b="0" u="none" strike="noStrike">
                <a:solidFill>
                  <a:srgbClr val="000000"/>
                </a:solidFill>
                <a:latin typeface="Arial"/>
              </a:rPr>
              <a:t>Luego de cierta temperatura la proteina se desnaturaliza</a:t>
            </a:r>
            <a:endParaRPr lang="es-MX" sz="1050" b="0" u="none" strike="noStrike">
              <a:solidFill>
                <a:srgbClr val="000000"/>
              </a:solidFill>
              <a:latin typeface="Arial"/>
            </a:endParaRPr>
          </a:p>
        </p:txBody>
      </p:sp>
      <p:sp>
        <p:nvSpPr>
          <p:cNvPr id="619431207" name=""/>
          <p:cNvSpPr txBox="1"/>
          <p:nvPr/>
        </p:nvSpPr>
        <p:spPr bwMode="auto">
          <a:xfrm>
            <a:off x="214920" y="3580560"/>
            <a:ext cx="3787560" cy="2649960"/>
          </a:xfrm>
          <a:prstGeom prst="rect">
            <a:avLst/>
          </a:prstGeom>
          <a:noFill/>
          <a:ln w="0">
            <a:noFill/>
          </a:ln>
        </p:spPr>
        <p:txBody>
          <a:bodyPr lIns="90000" tIns="45000" rIns="90000" bIns="45000" anchor="t">
            <a:spAutoFit/>
          </a:bodyPr>
          <a:p>
            <a:pPr algn="just">
              <a:defRPr/>
            </a:pPr>
            <a:r>
              <a:rPr lang="es-MX" sz="1800" b="0" u="none" strike="noStrike">
                <a:solidFill>
                  <a:srgbClr val="000000"/>
                </a:solidFill>
                <a:latin typeface="Arial"/>
              </a:rPr>
              <a:t>Si se reduce el pH (aumenta la concentración de H</a:t>
            </a:r>
            <a:r>
              <a:rPr lang="es-MX" sz="1800" b="0" u="none" strike="noStrike" baseline="30000">
                <a:solidFill>
                  <a:srgbClr val="000000"/>
                </a:solidFill>
                <a:latin typeface="Arial"/>
              </a:rPr>
              <a:t>+</a:t>
            </a:r>
            <a:r>
              <a:rPr lang="es-MX" sz="1800" b="0" u="none" strike="noStrike">
                <a:solidFill>
                  <a:srgbClr val="000000"/>
                </a:solidFill>
                <a:latin typeface="Arial"/>
              </a:rPr>
              <a:t> ), los grupos -COO</a:t>
            </a:r>
            <a:r>
              <a:rPr lang="es-MX" sz="1800" b="0" u="none" strike="noStrike" baseline="30000">
                <a:solidFill>
                  <a:srgbClr val="000000"/>
                </a:solidFill>
                <a:latin typeface="Arial"/>
              </a:rPr>
              <a:t>-</a:t>
            </a:r>
            <a:r>
              <a:rPr lang="es-MX" sz="1800" b="0" u="none" strike="noStrike">
                <a:solidFill>
                  <a:srgbClr val="000000"/>
                </a:solidFill>
                <a:latin typeface="Arial"/>
              </a:rPr>
              <a:t> se irán convirtiendo gradualmente en grupos -COOH. </a:t>
            </a:r>
            <a:endParaRPr lang="es-MX" sz="1800" b="0" u="none" strike="noStrike">
              <a:solidFill>
                <a:srgbClr val="000000"/>
              </a:solidFill>
              <a:latin typeface="Arial"/>
            </a:endParaRPr>
          </a:p>
          <a:p>
            <a:pPr>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Hacia el otro lado del pH óptimo, a medida que aumenta el pH (menos H</a:t>
            </a:r>
            <a:r>
              <a:rPr lang="es-MX" sz="1800" b="0" u="none" strike="noStrike" baseline="30000">
                <a:solidFill>
                  <a:srgbClr val="000000"/>
                </a:solidFill>
                <a:latin typeface="Arial"/>
              </a:rPr>
              <a:t>+</a:t>
            </a:r>
            <a:r>
              <a:rPr lang="es-MX" sz="1800" b="0" u="none" strike="noStrike">
                <a:solidFill>
                  <a:srgbClr val="000000"/>
                </a:solidFill>
                <a:latin typeface="Arial"/>
              </a:rPr>
              <a:t>, más OH</a:t>
            </a:r>
            <a:r>
              <a:rPr lang="es-MX" sz="1800" b="0" u="none" strike="noStrike" baseline="30000">
                <a:solidFill>
                  <a:srgbClr val="000000"/>
                </a:solidFill>
                <a:latin typeface="Arial"/>
              </a:rPr>
              <a:t>-</a:t>
            </a:r>
            <a:r>
              <a:rPr lang="es-MX" sz="1800" b="0" u="none" strike="noStrike">
                <a:solidFill>
                  <a:srgbClr val="000000"/>
                </a:solidFill>
                <a:latin typeface="Arial"/>
              </a:rPr>
              <a:t>), el grupo -NH</a:t>
            </a:r>
            <a:r>
              <a:rPr lang="es-MX" sz="1800" b="0" u="none" strike="noStrike" baseline="-25000">
                <a:solidFill>
                  <a:srgbClr val="000000"/>
                </a:solidFill>
                <a:latin typeface="Arial"/>
              </a:rPr>
              <a:t>3</a:t>
            </a:r>
            <a:r>
              <a:rPr lang="es-MX" sz="1800" b="0" u="none" strike="noStrike" baseline="30000">
                <a:solidFill>
                  <a:srgbClr val="000000"/>
                </a:solidFill>
                <a:latin typeface="Arial"/>
              </a:rPr>
              <a:t>+</a:t>
            </a:r>
            <a:r>
              <a:rPr lang="es-MX" sz="1800" b="0" u="none" strike="noStrike">
                <a:solidFill>
                  <a:srgbClr val="000000"/>
                </a:solidFill>
                <a:latin typeface="Arial"/>
              </a:rPr>
              <a:t> cede un H</a:t>
            </a:r>
            <a:r>
              <a:rPr lang="es-MX" sz="1800" b="0" u="none" strike="noStrike" baseline="30000">
                <a:solidFill>
                  <a:srgbClr val="000000"/>
                </a:solidFill>
                <a:latin typeface="Arial"/>
              </a:rPr>
              <a:t>+</a:t>
            </a:r>
            <a:r>
              <a:rPr lang="es-MX" sz="1800" b="0" u="none" strike="noStrike">
                <a:solidFill>
                  <a:srgbClr val="000000"/>
                </a:solidFill>
                <a:latin typeface="Arial"/>
              </a:rPr>
              <a:t> a un OH</a:t>
            </a:r>
            <a:r>
              <a:rPr lang="es-MX" sz="1800" b="0" u="none" strike="noStrike" baseline="30000">
                <a:solidFill>
                  <a:srgbClr val="000000"/>
                </a:solidFill>
                <a:latin typeface="Arial"/>
              </a:rPr>
              <a:t>-</a:t>
            </a:r>
            <a:r>
              <a:rPr lang="es-MX" sz="1800" b="0" u="none" strike="noStrike">
                <a:solidFill>
                  <a:srgbClr val="000000"/>
                </a:solidFill>
                <a:latin typeface="Arial"/>
              </a:rPr>
              <a:t> y se convierte en un grupo neutro -NH</a:t>
            </a:r>
            <a:r>
              <a:rPr lang="es-MX" sz="1800" b="0" u="none" strike="noStrike" baseline="-25000">
                <a:solidFill>
                  <a:srgbClr val="000000"/>
                </a:solidFill>
                <a:latin typeface="Arial"/>
              </a:rPr>
              <a:t>2</a:t>
            </a:r>
            <a:r>
              <a:rPr lang="es-MX" sz="1800" b="0" u="none" strike="noStrike">
                <a:solidFill>
                  <a:srgbClr val="000000"/>
                </a:solidFill>
                <a:latin typeface="Arial"/>
              </a:rPr>
              <a:t>.</a:t>
            </a: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15585117" name="Shape 5"/>
          <p:cNvSpPr/>
          <p:nvPr/>
        </p:nvSpPr>
        <p:spPr bwMode="auto">
          <a:xfrm>
            <a:off x="422640" y="196560"/>
            <a:ext cx="8212680" cy="95364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800" b="0" u="none" strike="noStrike">
                <a:solidFill>
                  <a:srgbClr val="2478AE"/>
                </a:solidFill>
                <a:latin typeface="Amarante"/>
                <a:ea typeface="Amarante"/>
              </a:rPr>
              <a:t>Velocidad Enzimática</a:t>
            </a:r>
            <a:endParaRPr lang="es-MX" sz="2800" b="0" u="none" strike="noStrike">
              <a:solidFill>
                <a:srgbClr val="2478AE"/>
              </a:solidFill>
              <a:latin typeface="Arial"/>
            </a:endParaRPr>
          </a:p>
        </p:txBody>
      </p:sp>
      <p:sp>
        <p:nvSpPr>
          <p:cNvPr id="2126184635" name=""/>
          <p:cNvSpPr/>
          <p:nvPr/>
        </p:nvSpPr>
        <p:spPr bwMode="auto">
          <a:xfrm>
            <a:off x="365759" y="842507"/>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2000" b="0" u="none" strike="noStrike">
              <a:solidFill>
                <a:srgbClr val="000000"/>
              </a:solidFill>
              <a:latin typeface="Arial"/>
            </a:endParaRPr>
          </a:p>
        </p:txBody>
      </p:sp>
      <p:sp>
        <p:nvSpPr>
          <p:cNvPr id="1589732161" name="Shape 4"/>
          <p:cNvSpPr/>
          <p:nvPr/>
        </p:nvSpPr>
        <p:spPr bwMode="auto">
          <a:xfrm flipH="0" flipV="0">
            <a:off x="194581" y="989249"/>
            <a:ext cx="8668795" cy="873101"/>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000" b="0" u="none" strike="noStrike">
                <a:solidFill>
                  <a:schemeClr val="dk1"/>
                </a:solidFill>
                <a:latin typeface="Calibri"/>
                <a:ea typeface="Calibri"/>
              </a:rPr>
              <a:t>La velocidad enzimática viene determinada por la ecuación de Michaelis-Menten y parte de los siguientes supuestos:</a:t>
            </a:r>
            <a:r>
              <a:rPr lang="es-MX" sz="2000" b="0" u="none" strike="noStrike">
                <a:solidFill>
                  <a:schemeClr val="dk1"/>
                </a:solidFill>
                <a:latin typeface="Calibri"/>
                <a:ea typeface="Calibri"/>
              </a:rPr>
              <a:t>	</a:t>
            </a:r>
            <a:endParaRPr lang="en-US" sz="2000" b="0" u="none" strike="noStrike">
              <a:solidFill>
                <a:schemeClr val="dk1"/>
              </a:solidFill>
              <a:latin typeface="Calibri"/>
              <a:ea typeface="Calibri"/>
            </a:endParaRPr>
          </a:p>
        </p:txBody>
      </p:sp>
      <p:sp>
        <p:nvSpPr>
          <p:cNvPr id="612682756" name=""/>
          <p:cNvSpPr/>
          <p:nvPr/>
        </p:nvSpPr>
        <p:spPr bwMode="auto">
          <a:xfrm flipH="0" flipV="0">
            <a:off x="870494" y="2074171"/>
            <a:ext cx="7320931" cy="4511653"/>
          </a:xfrm>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marL="261850" indent="-261850" algn="just">
              <a:lnSpc>
                <a:spcPct val="114999"/>
              </a:lnSpc>
              <a:buAutoNum type="arabicPeriod"/>
              <a:defRPr/>
            </a:pPr>
            <a:r>
              <a:rPr sz="1800" b="1" i="0" u="none">
                <a:solidFill>
                  <a:srgbClr val="000000"/>
                </a:solidFill>
                <a:latin typeface="Calibri"/>
                <a:ea typeface="Calibri"/>
                <a:cs typeface="Calibri"/>
              </a:rPr>
              <a:t>Aproximación del Estado Estacionario (Briggs-Haldane):</a:t>
            </a:r>
            <a:r>
              <a:rPr sz="1800" b="0" i="0" u="none">
                <a:solidFill>
                  <a:srgbClr val="000000"/>
                </a:solidFill>
                <a:latin typeface="Calibri"/>
                <a:ea typeface="Calibri"/>
                <a:cs typeface="Calibri"/>
              </a:rPr>
              <a:t> Se asume que la velocidad de formación del complejo enzima-sustrato (</a:t>
            </a:r>
            <a:r>
              <a:rPr lang="en-US" sz="1800" b="0" i="0" u="none">
                <a:solidFill>
                  <a:srgbClr val="000000"/>
                </a:solidFill>
                <a:latin typeface="Calibri"/>
                <a:ea typeface="Calibri"/>
                <a:cs typeface="Calibri"/>
              </a:rPr>
              <a:t>ES</a:t>
            </a:r>
            <a:r>
              <a:rPr sz="1800" b="0" i="0" u="none">
                <a:solidFill>
                  <a:srgbClr val="000000"/>
                </a:solidFill>
                <a:latin typeface="Calibri"/>
                <a:ea typeface="Calibri"/>
                <a:cs typeface="Calibri"/>
              </a:rPr>
              <a:t>) es igual a la velocidad de su descomposición (tanto a producto como de vuelta a enzima y sustrato libres), lo que mantiene </a:t>
            </a:r>
            <a:r>
              <a:rPr lang="en-US" sz="1800" b="0" i="0" u="none">
                <a:solidFill>
                  <a:srgbClr val="000000"/>
                </a:solidFill>
                <a:latin typeface="Calibri"/>
                <a:ea typeface="Calibri"/>
                <a:cs typeface="Calibri"/>
              </a:rPr>
              <a:t>[ES] </a:t>
            </a:r>
            <a:r>
              <a:rPr sz="1800" b="0" i="0" u="none">
                <a:solidFill>
                  <a:srgbClr val="000000"/>
                </a:solidFill>
                <a:latin typeface="Calibri"/>
                <a:ea typeface="Calibri"/>
                <a:cs typeface="Calibri"/>
              </a:rPr>
              <a:t> constante durante la mayor parte de la reacción.</a:t>
            </a:r>
            <a:br>
              <a:rPr sz="1800" b="0" i="0" u="none">
                <a:solidFill>
                  <a:srgbClr val="000000"/>
                </a:solidFill>
                <a:latin typeface="Calibri"/>
                <a:ea typeface="Calibri"/>
                <a:cs typeface="Calibri"/>
              </a:rPr>
            </a:br>
            <a:endParaRPr sz="1800" b="0" i="0" u="none">
              <a:solidFill>
                <a:srgbClr val="000000"/>
              </a:solidFill>
              <a:latin typeface="Calibri"/>
              <a:ea typeface="Calibri"/>
              <a:cs typeface="Calibri"/>
            </a:endParaRPr>
          </a:p>
          <a:p>
            <a:pPr marL="261850" indent="-261850" algn="just">
              <a:lnSpc>
                <a:spcPct val="114999"/>
              </a:lnSpc>
              <a:buAutoNum type="arabicPeriod"/>
              <a:defRPr/>
            </a:pPr>
            <a:r>
              <a:rPr lang="en-GB" sz="1800" b="1" i="0" u="none" strike="noStrike" cap="none" spc="0">
                <a:solidFill>
                  <a:srgbClr val="000000"/>
                </a:solidFill>
                <a:latin typeface="Calibri"/>
                <a:ea typeface="Calibri"/>
                <a:cs typeface="Calibri"/>
              </a:rPr>
              <a:t>Exceso de Sustrato (</a:t>
            </a:r>
            <a:r>
              <a:rPr lang="en-US" sz="1800" b="1" i="0" u="none" strike="noStrike" cap="none" spc="0">
                <a:solidFill>
                  <a:srgbClr val="000000"/>
                </a:solidFill>
                <a:latin typeface="Calibri"/>
                <a:ea typeface="Calibri"/>
                <a:cs typeface="Calibri"/>
              </a:rPr>
              <a:t>[S] &gt;&gt; [E</a:t>
            </a:r>
            <a:r>
              <a:rPr lang="en-US" sz="1800" b="1" i="0" u="none" strike="noStrike" cap="none" spc="0" baseline="-25000">
                <a:solidFill>
                  <a:srgbClr val="000000"/>
                </a:solidFill>
                <a:latin typeface="Calibri"/>
                <a:ea typeface="Calibri"/>
                <a:cs typeface="Calibri"/>
              </a:rPr>
              <a:t>T</a:t>
            </a:r>
            <a:r>
              <a:rPr lang="en-US" sz="1800" b="1" i="0" u="none" strike="noStrike" cap="none" spc="0">
                <a:solidFill>
                  <a:srgbClr val="000000"/>
                </a:solidFill>
                <a:latin typeface="Calibri"/>
                <a:ea typeface="Calibri"/>
                <a:cs typeface="Calibri"/>
              </a:rPr>
              <a:t>]</a:t>
            </a:r>
            <a:r>
              <a:rPr lang="en-GB" sz="1800" b="1" i="0" u="none" strike="noStrike" cap="none" spc="0">
                <a:solidFill>
                  <a:srgbClr val="000000"/>
                </a:solidFill>
                <a:latin typeface="Calibri"/>
                <a:ea typeface="Calibri"/>
                <a:cs typeface="Calibri"/>
              </a:rPr>
              <a:t>):</a:t>
            </a:r>
            <a:r>
              <a:rPr lang="en-GB" sz="1800" b="0" i="0" u="none" strike="noStrike" cap="none" spc="0">
                <a:solidFill>
                  <a:srgbClr val="000000"/>
                </a:solidFill>
                <a:latin typeface="Calibri"/>
                <a:ea typeface="Calibri"/>
                <a:cs typeface="Calibri"/>
              </a:rPr>
              <a:t>  Para que la cinética sea válida, la concentración de sustrato debe ser  mucho mayor que la concentración total de la enzima. Esto asegura que la  cantidad de sustrato unido a la enzima no cambie significativamente la  concentración total de sustrato libre.</a:t>
            </a:r>
            <a:br>
              <a:rPr lang="en-GB" sz="1800" b="0" i="0" u="none" strike="noStrike" cap="none" spc="0">
                <a:solidFill>
                  <a:srgbClr val="000000"/>
                </a:solidFill>
                <a:latin typeface="Calibri"/>
                <a:ea typeface="Calibri"/>
                <a:cs typeface="Calibri"/>
              </a:rPr>
            </a:br>
            <a:endParaRPr sz="1800" b="0" i="0" u="none" strike="noStrike" cap="none" spc="0">
              <a:solidFill>
                <a:srgbClr val="000000"/>
              </a:solidFill>
              <a:latin typeface="Calibri"/>
              <a:cs typeface="Calibri"/>
            </a:endParaRPr>
          </a:p>
          <a:p>
            <a:pPr marL="261850" indent="-261850" algn="just">
              <a:lnSpc>
                <a:spcPct val="114999"/>
              </a:lnSpc>
              <a:buAutoNum type="arabicPeriod"/>
              <a:defRPr/>
            </a:pPr>
            <a:r>
              <a:rPr lang="en-US" sz="1800" b="0" i="0" u="none" strike="noStrike" cap="none" spc="0">
                <a:solidFill>
                  <a:srgbClr val="000000"/>
                </a:solidFill>
                <a:latin typeface="Calibri"/>
                <a:ea typeface="Calibri"/>
                <a:cs typeface="Calibri"/>
              </a:rPr>
              <a:t>I</a:t>
            </a:r>
            <a:r>
              <a:rPr lang="en-GB" sz="1800" b="1" i="0" u="none" strike="noStrike" cap="none" spc="0">
                <a:solidFill>
                  <a:srgbClr val="000000"/>
                </a:solidFill>
                <a:latin typeface="Calibri"/>
                <a:ea typeface="Calibri"/>
                <a:cs typeface="Calibri"/>
              </a:rPr>
              <a:t>rreversibilidad de la etapa de producto:</a:t>
            </a:r>
            <a:r>
              <a:rPr lang="en-GB" sz="1800" b="0" i="0" u="none" strike="noStrike" cap="none" spc="0">
                <a:solidFill>
                  <a:srgbClr val="000000"/>
                </a:solidFill>
                <a:latin typeface="Calibri"/>
                <a:ea typeface="Calibri"/>
                <a:cs typeface="Calibri"/>
              </a:rPr>
              <a:t> Se asume que la formación de producto (</a:t>
            </a:r>
            <a:r>
              <a:rPr lang="en-US" sz="1800" b="0" i="0" u="none" strike="noStrike" cap="none" spc="0">
                <a:solidFill>
                  <a:srgbClr val="000000"/>
                </a:solidFill>
                <a:latin typeface="Calibri"/>
                <a:ea typeface="Calibri"/>
                <a:cs typeface="Calibri"/>
              </a:rPr>
              <a:t>E +P</a:t>
            </a:r>
            <a:r>
              <a:rPr lang="en-GB" sz="1800" b="0" i="0" u="none" strike="noStrike" cap="none" spc="0">
                <a:solidFill>
                  <a:srgbClr val="000000"/>
                </a:solidFill>
                <a:latin typeface="Calibri"/>
                <a:ea typeface="Calibri"/>
                <a:cs typeface="Calibri"/>
              </a:rPr>
              <a:t>) no revierte a complejo </a:t>
            </a:r>
            <a:r>
              <a:rPr lang="en-US" sz="1800" b="0" i="0" u="none">
                <a:solidFill>
                  <a:srgbClr val="000000"/>
                </a:solidFill>
                <a:latin typeface="Calibri"/>
                <a:ea typeface="Calibri"/>
                <a:cs typeface="Calibri"/>
              </a:rPr>
              <a:t>ES.</a:t>
            </a:r>
            <a:endParaRPr sz="1800" b="0" i="0" u="none">
              <a:solidFill>
                <a:srgbClr val="000000"/>
              </a:solidFill>
              <a:latin typeface="Caliri"/>
              <a:ea typeface="Caliri"/>
              <a:cs typeface="Caliri"/>
            </a:endParaRPr>
          </a:p>
        </p:txBody>
      </p:sp>
      <p:pic>
        <p:nvPicPr>
          <p:cNvPr id="1645455973" name=""/>
          <p:cNvPicPr>
            <a:picLocks noChangeAspect="1"/>
          </p:cNvPicPr>
          <p:nvPr/>
        </p:nvPicPr>
        <p:blipFill rotWithShape="1">
          <a:blip r:embed="rId3"/>
          <a:stretch/>
        </p:blipFill>
        <p:spPr bwMode="auto">
          <a:xfrm>
            <a:off x="3743664" y="4590962"/>
            <a:ext cx="36000" cy="36000"/>
          </a:xfrm>
          <a:prstGeom prst="rect">
            <a:avLst/>
          </a:prstGeom>
        </p:spPr>
      </p:pic>
      <p:pic>
        <p:nvPicPr>
          <p:cNvPr id="156151665" name=""/>
          <p:cNvPicPr>
            <a:picLocks noChangeAspect="1"/>
          </p:cNvPicPr>
          <p:nvPr/>
        </p:nvPicPr>
        <p:blipFill rotWithShape="1">
          <a:blip r:embed="rId3"/>
          <a:stretch/>
        </p:blipFill>
        <p:spPr bwMode="auto">
          <a:xfrm>
            <a:off x="3743664" y="4590962"/>
            <a:ext cx="36000" cy="36000"/>
          </a:xfrm>
          <a:prstGeom prst="rect">
            <a:avLst/>
          </a:prstGeom>
        </p:spPr>
      </p:pic>
      <p:pic>
        <p:nvPicPr>
          <p:cNvPr id="595469299" name=""/>
          <p:cNvPicPr>
            <a:picLocks noChangeAspect="1"/>
          </p:cNvPicPr>
          <p:nvPr/>
        </p:nvPicPr>
        <p:blipFill rotWithShape="1">
          <a:blip r:embed="rId3"/>
          <a:stretch/>
        </p:blipFill>
        <p:spPr bwMode="auto">
          <a:xfrm>
            <a:off x="3743664" y="4590962"/>
            <a:ext cx="36000" cy="36000"/>
          </a:xfrm>
          <a:prstGeom prst="rect">
            <a:avLst/>
          </a:prstGeom>
        </p:spPr>
      </p:pic>
      <p:pic>
        <p:nvPicPr>
          <p:cNvPr id="309300592" name=""/>
          <p:cNvPicPr>
            <a:picLocks noChangeAspect="1"/>
          </p:cNvPicPr>
          <p:nvPr/>
        </p:nvPicPr>
        <p:blipFill rotWithShape="1">
          <a:blip r:embed="rId3"/>
          <a:stretch/>
        </p:blipFill>
        <p:spPr bwMode="auto">
          <a:xfrm>
            <a:off x="3743664" y="4590962"/>
            <a:ext cx="36000" cy="36000"/>
          </a:xfrm>
          <a:prstGeom prst="rect">
            <a:avLst/>
          </a:prstGeom>
        </p:spPr>
      </p:pic>
      <p:pic>
        <p:nvPicPr>
          <p:cNvPr id="552642925" name=""/>
          <p:cNvPicPr>
            <a:picLocks noChangeAspect="1"/>
          </p:cNvPicPr>
          <p:nvPr/>
        </p:nvPicPr>
        <p:blipFill rotWithShape="1">
          <a:blip r:embed="rId3"/>
          <a:stretch/>
        </p:blipFill>
        <p:spPr bwMode="auto">
          <a:xfrm>
            <a:off x="3914260" y="6368014"/>
            <a:ext cx="36000" cy="36000"/>
          </a:xfrm>
          <a:prstGeom prst="rect">
            <a:avLst/>
          </a:prstGeom>
        </p:spPr>
      </p:pic>
      <p:pic>
        <p:nvPicPr>
          <p:cNvPr id="2134704035" name=""/>
          <p:cNvPicPr>
            <a:picLocks noChangeAspect="1"/>
          </p:cNvPicPr>
          <p:nvPr/>
        </p:nvPicPr>
        <p:blipFill rotWithShape="1">
          <a:blip r:embed="rId3"/>
          <a:stretch/>
        </p:blipFill>
        <p:spPr bwMode="auto">
          <a:xfrm>
            <a:off x="3914260" y="6368014"/>
            <a:ext cx="36000" cy="36000"/>
          </a:xfrm>
          <a:prstGeom prst="rect">
            <a:avLst/>
          </a:prstGeom>
        </p:spPr>
      </p:pic>
      <p:pic>
        <p:nvPicPr>
          <p:cNvPr id="1253098538" name=""/>
          <p:cNvPicPr>
            <a:picLocks noChangeAspect="1"/>
          </p:cNvPicPr>
          <p:nvPr/>
        </p:nvPicPr>
        <p:blipFill rotWithShape="1">
          <a:blip r:embed="rId3"/>
          <a:stretch/>
        </p:blipFill>
        <p:spPr bwMode="auto">
          <a:xfrm>
            <a:off x="3914260" y="6368014"/>
            <a:ext cx="36000" cy="36000"/>
          </a:xfrm>
          <a:prstGeom prst="rect">
            <a:avLst/>
          </a:prstGeom>
        </p:spPr>
      </p:pic>
      <p:pic>
        <p:nvPicPr>
          <p:cNvPr id="201137276" name=""/>
          <p:cNvPicPr>
            <a:picLocks noChangeAspect="1"/>
          </p:cNvPicPr>
          <p:nvPr/>
        </p:nvPicPr>
        <p:blipFill rotWithShape="1">
          <a:blip r:embed="rId3"/>
          <a:stretch/>
        </p:blipFill>
        <p:spPr bwMode="auto">
          <a:xfrm>
            <a:off x="3914260" y="6368014"/>
            <a:ext cx="36000" cy="36000"/>
          </a:xfrm>
          <a:prstGeom prst="rect">
            <a:avLst/>
          </a:prstGeom>
        </p:spPr>
      </p:pic>
      <p:pic>
        <p:nvPicPr>
          <p:cNvPr id="650670031" name=""/>
          <p:cNvPicPr>
            <a:picLocks noChangeAspect="1"/>
          </p:cNvPicPr>
          <p:nvPr/>
        </p:nvPicPr>
        <p:blipFill rotWithShape="1">
          <a:blip r:embed="rId3"/>
          <a:stretch/>
        </p:blipFill>
        <p:spPr bwMode="auto">
          <a:xfrm>
            <a:off x="3914260" y="6368014"/>
            <a:ext cx="36000" cy="36000"/>
          </a:xfrm>
          <a:prstGeom prst="rect">
            <a:avLst/>
          </a:prstGeom>
        </p:spPr>
      </p:pic>
      <p:pic>
        <p:nvPicPr>
          <p:cNvPr id="1185532631" name=""/>
          <p:cNvPicPr>
            <a:picLocks noChangeAspect="1"/>
          </p:cNvPicPr>
          <p:nvPr/>
        </p:nvPicPr>
        <p:blipFill rotWithShape="1">
          <a:blip r:embed="rId3"/>
          <a:stretch/>
        </p:blipFill>
        <p:spPr bwMode="auto">
          <a:xfrm>
            <a:off x="3914260" y="6368014"/>
            <a:ext cx="36000" cy="36000"/>
          </a:xfrm>
          <a:prstGeom prst="rect">
            <a:avLst/>
          </a:prstGeom>
        </p:spPr>
      </p:pic>
      <p:pic>
        <p:nvPicPr>
          <p:cNvPr id="446386933" name=""/>
          <p:cNvPicPr>
            <a:picLocks noChangeAspect="1"/>
          </p:cNvPicPr>
          <p:nvPr/>
        </p:nvPicPr>
        <p:blipFill rotWithShape="1">
          <a:blip r:embed="rId3"/>
          <a:stretch/>
        </p:blipFill>
        <p:spPr bwMode="auto">
          <a:xfrm>
            <a:off x="3914260" y="6368014"/>
            <a:ext cx="36000" cy="36000"/>
          </a:xfrm>
          <a:prstGeom prst="rect">
            <a:avLst/>
          </a:prstGeom>
        </p:spPr>
      </p:pic>
      <p:pic>
        <p:nvPicPr>
          <p:cNvPr id="1465984190" name=""/>
          <p:cNvPicPr>
            <a:picLocks noChangeAspect="1"/>
          </p:cNvPicPr>
          <p:nvPr/>
        </p:nvPicPr>
        <p:blipFill rotWithShape="1">
          <a:blip r:embed="rId3"/>
          <a:stretch/>
        </p:blipFill>
        <p:spPr bwMode="auto">
          <a:xfrm>
            <a:off x="4554000" y="3766410"/>
            <a:ext cx="36000" cy="36000"/>
          </a:xfrm>
          <a:prstGeom prst="rect">
            <a:avLst/>
          </a:prstGeom>
        </p:spPr>
      </p:pic>
      <p:pic>
        <p:nvPicPr>
          <p:cNvPr id="300377755" name=""/>
          <p:cNvPicPr>
            <a:picLocks noChangeAspect="1"/>
          </p:cNvPicPr>
          <p:nvPr/>
        </p:nvPicPr>
        <p:blipFill rotWithShape="1">
          <a:blip r:embed="rId3"/>
          <a:stretch/>
        </p:blipFill>
        <p:spPr bwMode="auto">
          <a:xfrm>
            <a:off x="4554000" y="3766410"/>
            <a:ext cx="36000" cy="36000"/>
          </a:xfrm>
          <a:prstGeom prst="rect">
            <a:avLst/>
          </a:prstGeom>
        </p:spPr>
      </p:pic>
      <p:pic>
        <p:nvPicPr>
          <p:cNvPr id="1620886556" name=""/>
          <p:cNvPicPr>
            <a:picLocks noChangeAspect="1"/>
          </p:cNvPicPr>
          <p:nvPr/>
        </p:nvPicPr>
        <p:blipFill rotWithShape="1">
          <a:blip r:embed="rId3"/>
          <a:stretch/>
        </p:blipFill>
        <p:spPr bwMode="auto">
          <a:xfrm>
            <a:off x="4554000" y="3766410"/>
            <a:ext cx="36000" cy="36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60000297" name=""/>
          <p:cNvPicPr>
            <a:picLocks noChangeAspect="1"/>
          </p:cNvPicPr>
          <p:nvPr/>
        </p:nvPicPr>
        <p:blipFill rotWithShape="1">
          <a:blip r:embed="rId3"/>
          <a:stretch/>
        </p:blipFill>
        <p:spPr bwMode="auto">
          <a:xfrm flipH="0" flipV="0">
            <a:off x="576565" y="2406724"/>
            <a:ext cx="2835903" cy="1593901"/>
          </a:xfrm>
          <a:prstGeom prst="rect">
            <a:avLst/>
          </a:prstGeom>
        </p:spPr>
      </p:pic>
      <p:pic>
        <p:nvPicPr>
          <p:cNvPr id="1707917165" name=""/>
          <p:cNvPicPr>
            <a:picLocks noChangeAspect="1"/>
          </p:cNvPicPr>
          <p:nvPr/>
        </p:nvPicPr>
        <p:blipFill rotWithShape="1">
          <a:blip r:embed="rId4"/>
          <a:stretch/>
        </p:blipFill>
        <p:spPr bwMode="auto">
          <a:xfrm flipH="0" flipV="0">
            <a:off x="2028239" y="989320"/>
            <a:ext cx="5450039" cy="1263556"/>
          </a:xfrm>
          <a:prstGeom prst="rect">
            <a:avLst/>
          </a:prstGeom>
        </p:spPr>
      </p:pic>
      <p:pic>
        <p:nvPicPr>
          <p:cNvPr id="1506298227" name=""/>
          <p:cNvPicPr>
            <a:picLocks noChangeAspect="1"/>
          </p:cNvPicPr>
          <p:nvPr/>
        </p:nvPicPr>
        <p:blipFill rotWithShape="1">
          <a:blip r:embed="rId5"/>
          <a:stretch/>
        </p:blipFill>
        <p:spPr bwMode="auto">
          <a:xfrm flipH="0" flipV="0">
            <a:off x="262878" y="4136977"/>
            <a:ext cx="3798738" cy="2418820"/>
          </a:xfrm>
          <a:prstGeom prst="rect">
            <a:avLst/>
          </a:prstGeom>
        </p:spPr>
      </p:pic>
      <p:pic>
        <p:nvPicPr>
          <p:cNvPr id="19550304" name=""/>
          <p:cNvPicPr>
            <a:picLocks noChangeAspect="1"/>
          </p:cNvPicPr>
          <p:nvPr/>
        </p:nvPicPr>
        <p:blipFill rotWithShape="1">
          <a:blip r:embed="rId6">
            <a:extLst>
              <a:ext uri="{96DAC541-7B7A-43D3-8B79-37D633B846F1}">
                <asvg:svgBlip xmlns:asvg="http://schemas.microsoft.com/office/drawing/2016/SVG/main" r:embed="rId7"/>
              </a:ext>
            </a:extLst>
          </a:blip>
          <a:stretch/>
        </p:blipFill>
        <p:spPr bwMode="auto">
          <a:xfrm flipH="0" flipV="0">
            <a:off x="4753259" y="4000626"/>
            <a:ext cx="4033941" cy="2662401"/>
          </a:xfrm>
          <a:prstGeom prst="rect">
            <a:avLst/>
          </a:prstGeom>
        </p:spPr>
      </p:pic>
      <p:pic>
        <p:nvPicPr>
          <p:cNvPr id="711537762" name=""/>
          <p:cNvPicPr>
            <a:picLocks noChangeAspect="1"/>
          </p:cNvPicPr>
          <p:nvPr/>
        </p:nvPicPr>
        <p:blipFill rotWithShape="1">
          <a:blip r:embed="rId8"/>
          <a:stretch/>
        </p:blipFill>
        <p:spPr bwMode="auto">
          <a:xfrm>
            <a:off x="4622342" y="2321754"/>
            <a:ext cx="4295774" cy="1247774"/>
          </a:xfrm>
          <a:prstGeom prst="rect">
            <a:avLst/>
          </a:prstGeom>
        </p:spPr>
      </p:pic>
      <p:sp>
        <p:nvSpPr>
          <p:cNvPr id="1487361663" name="Shape 5"/>
          <p:cNvSpPr/>
          <p:nvPr/>
        </p:nvSpPr>
        <p:spPr bwMode="auto">
          <a:xfrm>
            <a:off x="422640" y="196560"/>
            <a:ext cx="8212680" cy="95364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800" b="0" u="none" strike="noStrike">
                <a:solidFill>
                  <a:srgbClr val="2478AE"/>
                </a:solidFill>
                <a:latin typeface="Amarante"/>
                <a:ea typeface="Amarante"/>
              </a:rPr>
              <a:t>Velocidad Enzimática</a:t>
            </a:r>
            <a:endParaRPr lang="es-MX" sz="2800" b="0" u="none" strike="noStrike">
              <a:solidFill>
                <a:srgbClr val="2478AE"/>
              </a:solidFill>
              <a:latin typeface="Arial"/>
            </a:endParaRPr>
          </a:p>
        </p:txBody>
      </p:sp>
      <p:sp>
        <p:nvSpPr>
          <p:cNvPr id="572634665" name=""/>
          <p:cNvSpPr/>
          <p:nvPr/>
        </p:nvSpPr>
        <p:spPr bwMode="auto">
          <a:xfrm>
            <a:off x="365758" y="842506"/>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20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730299072" name="" descr=""/>
          <p:cNvPicPr/>
          <p:nvPr/>
        </p:nvPicPr>
        <p:blipFill rotWithShape="1">
          <a:blip r:embed="rId3"/>
          <a:srcRect l="0" t="0" r="59366" b="0"/>
          <a:stretch/>
        </p:blipFill>
        <p:spPr bwMode="auto">
          <a:xfrm>
            <a:off x="113400" y="896760"/>
            <a:ext cx="2586599" cy="5763240"/>
          </a:xfrm>
          <a:prstGeom prst="rect">
            <a:avLst/>
          </a:prstGeom>
          <a:noFill/>
          <a:ln w="0">
            <a:noFill/>
          </a:ln>
        </p:spPr>
      </p:pic>
      <p:sp>
        <p:nvSpPr>
          <p:cNvPr id="384825759" name="Shape 1"/>
          <p:cNvSpPr/>
          <p:nvPr/>
        </p:nvSpPr>
        <p:spPr bwMode="auto">
          <a:xfrm>
            <a:off x="306720" y="58320"/>
            <a:ext cx="8328960" cy="107676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400" b="0" u="none" strike="noStrike">
                <a:solidFill>
                  <a:srgbClr val="002060"/>
                </a:solidFill>
                <a:latin typeface="JetBrainsMono NF"/>
              </a:rPr>
              <a:t>Las enzimas se pueden inhibir...</a:t>
            </a:r>
            <a:endParaRPr lang="es-MX" sz="2400" b="0" u="none" strike="noStrike">
              <a:solidFill>
                <a:srgbClr val="000000"/>
              </a:solidFill>
              <a:latin typeface="JetBrainsMono NF"/>
            </a:endParaRPr>
          </a:p>
        </p:txBody>
      </p:sp>
      <p:sp>
        <p:nvSpPr>
          <p:cNvPr id="671621904" name=""/>
          <p:cNvSpPr/>
          <p:nvPr/>
        </p:nvSpPr>
        <p:spPr bwMode="auto">
          <a:xfrm>
            <a:off x="2708280" y="692280"/>
            <a:ext cx="6008038"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
        <p:nvSpPr>
          <p:cNvPr id="690651496" name=""/>
          <p:cNvSpPr txBox="1"/>
          <p:nvPr/>
        </p:nvSpPr>
        <p:spPr bwMode="auto">
          <a:xfrm>
            <a:off x="3301200" y="1321200"/>
            <a:ext cx="5385960" cy="4185720"/>
          </a:xfrm>
          <a:prstGeom prst="rect">
            <a:avLst/>
          </a:prstGeom>
          <a:noFill/>
          <a:ln w="0">
            <a:noFill/>
          </a:ln>
        </p:spPr>
        <p:txBody>
          <a:bodyPr lIns="90000" tIns="45000" rIns="90000" bIns="45000" anchor="t">
            <a:spAutoFit/>
          </a:bodyPr>
          <a:p>
            <a:pPr algn="just">
              <a:defRPr/>
            </a:pPr>
            <a:r>
              <a:rPr lang="es-MX" sz="1800" b="0" u="none" strike="noStrike">
                <a:solidFill>
                  <a:srgbClr val="000000"/>
                </a:solidFill>
                <a:latin typeface="Arial"/>
              </a:rPr>
              <a:t>La inhibición enzimática puede ser </a:t>
            </a:r>
            <a:r>
              <a:rPr lang="es-MX" sz="1800" b="1" u="sng" strike="noStrike">
                <a:solidFill>
                  <a:srgbClr val="000000"/>
                </a:solidFill>
                <a:latin typeface="Arial"/>
              </a:rPr>
              <a:t>reversible</a:t>
            </a:r>
            <a:r>
              <a:rPr lang="es-MX" sz="1800" b="0" u="none" strike="noStrike">
                <a:solidFill>
                  <a:srgbClr val="000000"/>
                </a:solidFill>
                <a:latin typeface="Arial"/>
              </a:rPr>
              <a:t> o </a:t>
            </a:r>
            <a:r>
              <a:rPr lang="es-MX" sz="1800" b="1" u="sng" strike="noStrike">
                <a:solidFill>
                  <a:srgbClr val="000000"/>
                </a:solidFill>
                <a:latin typeface="Arial"/>
              </a:rPr>
              <a:t>irreversible</a:t>
            </a:r>
            <a:r>
              <a:rPr lang="es-MX" sz="1800" b="0" u="none" strike="noStrike">
                <a:solidFill>
                  <a:srgbClr val="000000"/>
                </a:solidFill>
                <a:latin typeface="Arial"/>
              </a:rPr>
              <a:t>. </a:t>
            </a: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La inhibición </a:t>
            </a:r>
            <a:r>
              <a:rPr lang="es-MX" sz="1800" b="1" u="none" strike="noStrike">
                <a:solidFill>
                  <a:srgbClr val="000000"/>
                </a:solidFill>
                <a:latin typeface="Arial"/>
              </a:rPr>
              <a:t>reversible</a:t>
            </a:r>
            <a:r>
              <a:rPr lang="es-MX" sz="1800" b="0" u="none" strike="noStrike">
                <a:solidFill>
                  <a:srgbClr val="000000"/>
                </a:solidFill>
                <a:latin typeface="Arial"/>
              </a:rPr>
              <a:t> se caracteriza por la rápida </a:t>
            </a:r>
            <a:r>
              <a:rPr lang="es-MX" sz="1800" b="1" u="none" strike="noStrike">
                <a:solidFill>
                  <a:srgbClr val="000000"/>
                </a:solidFill>
                <a:latin typeface="Arial"/>
              </a:rPr>
              <a:t>disociación del complejo enzima-inhibidor</a:t>
            </a:r>
            <a:r>
              <a:rPr lang="es-MX" sz="1800" b="0" u="none" strike="noStrike">
                <a:solidFill>
                  <a:srgbClr val="000000"/>
                </a:solidFill>
                <a:latin typeface="Arial"/>
              </a:rPr>
              <a:t>. </a:t>
            </a: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Hay tres tipos frecuentes de inhibición reversible: </a:t>
            </a:r>
            <a:endParaRPr lang="es-MX" sz="1800" b="0" u="none" strike="noStrike">
              <a:solidFill>
                <a:srgbClr val="000000"/>
              </a:solidFill>
              <a:latin typeface="Arial"/>
            </a:endParaRPr>
          </a:p>
          <a:p>
            <a:pPr marL="360000" algn="just">
              <a:lnSpc>
                <a:spcPct val="100000"/>
              </a:lnSpc>
              <a:buClr>
                <a:srgbClr val="000000"/>
              </a:buClr>
              <a:buSzPct val="45000"/>
              <a:buFont typeface="Wingdings"/>
              <a:buChar char=""/>
              <a:defRPr/>
            </a:pPr>
            <a:r>
              <a:rPr lang="es-MX" sz="1800" b="0" u="none" strike="noStrike">
                <a:solidFill>
                  <a:srgbClr val="000000"/>
                </a:solidFill>
                <a:latin typeface="Arial"/>
              </a:rPr>
              <a:t>Inhibición </a:t>
            </a:r>
            <a:r>
              <a:rPr lang="es-MX" sz="1800" b="1" u="none" strike="noStrike">
                <a:solidFill>
                  <a:srgbClr val="000000"/>
                </a:solidFill>
                <a:latin typeface="Arial"/>
              </a:rPr>
              <a:t>competitiva</a:t>
            </a:r>
            <a:r>
              <a:rPr lang="es-MX" sz="1800" b="0" u="none" strike="noStrike">
                <a:solidFill>
                  <a:srgbClr val="000000"/>
                </a:solidFill>
                <a:latin typeface="Arial"/>
              </a:rPr>
              <a:t> (B), </a:t>
            </a:r>
            <a:endParaRPr lang="es-MX" sz="1800" b="0" u="none" strike="noStrike">
              <a:solidFill>
                <a:srgbClr val="000000"/>
              </a:solidFill>
              <a:latin typeface="Arial"/>
              <a:ea typeface="Noto Sans CJK SC"/>
            </a:endParaRPr>
          </a:p>
          <a:p>
            <a:pPr marL="360000" algn="just">
              <a:lnSpc>
                <a:spcPct val="100000"/>
              </a:lnSpc>
              <a:buClr>
                <a:srgbClr val="000000"/>
              </a:buClr>
              <a:buSzPct val="45000"/>
              <a:buFont typeface="Wingdings"/>
              <a:buChar char=""/>
              <a:defRPr/>
            </a:pPr>
            <a:r>
              <a:rPr lang="es-MX" sz="1800" b="0" u="none" strike="noStrike">
                <a:solidFill>
                  <a:srgbClr val="000000"/>
                </a:solidFill>
                <a:latin typeface="Arial"/>
              </a:rPr>
              <a:t>Inhibición </a:t>
            </a:r>
            <a:r>
              <a:rPr lang="es-MX" sz="1800" b="1" u="none" strike="noStrike">
                <a:solidFill>
                  <a:srgbClr val="000000"/>
                </a:solidFill>
                <a:latin typeface="Arial"/>
              </a:rPr>
              <a:t>acompetitiva</a:t>
            </a:r>
            <a:r>
              <a:rPr lang="es-MX" sz="1800" b="0" u="none" strike="noStrike">
                <a:solidFill>
                  <a:srgbClr val="000000"/>
                </a:solidFill>
                <a:latin typeface="Arial"/>
              </a:rPr>
              <a:t> (C) </a:t>
            </a:r>
            <a:endParaRPr lang="es-MX" sz="1800" b="0" u="none" strike="noStrike">
              <a:solidFill>
                <a:srgbClr val="000000"/>
              </a:solidFill>
              <a:latin typeface="Arial"/>
              <a:ea typeface="Noto Sans CJK SC"/>
            </a:endParaRPr>
          </a:p>
          <a:p>
            <a:pPr marL="360000" algn="just">
              <a:lnSpc>
                <a:spcPct val="100000"/>
              </a:lnSpc>
              <a:buClr>
                <a:srgbClr val="000000"/>
              </a:buClr>
              <a:buSzPct val="45000"/>
              <a:buFont typeface="Wingdings"/>
              <a:buChar char=""/>
              <a:defRPr/>
            </a:pPr>
            <a:r>
              <a:rPr lang="es-MX" sz="1800" b="0" u="none" strike="noStrike">
                <a:solidFill>
                  <a:srgbClr val="000000"/>
                </a:solidFill>
                <a:latin typeface="Arial"/>
              </a:rPr>
              <a:t>Inhibición </a:t>
            </a:r>
            <a:r>
              <a:rPr lang="es-MX" sz="1800" b="1" u="none" strike="noStrike">
                <a:solidFill>
                  <a:srgbClr val="000000"/>
                </a:solidFill>
                <a:latin typeface="Arial"/>
              </a:rPr>
              <a:t>no competitiva</a:t>
            </a:r>
            <a:r>
              <a:rPr lang="es-MX" sz="1800" b="0" u="none" strike="noStrike">
                <a:solidFill>
                  <a:srgbClr val="000000"/>
                </a:solidFill>
                <a:latin typeface="Arial"/>
              </a:rPr>
              <a:t> (D). </a:t>
            </a:r>
            <a:endParaRPr lang="es-MX" sz="1800" b="0" u="none" strike="noStrike">
              <a:solidFill>
                <a:srgbClr val="000000"/>
              </a:solidFill>
              <a:latin typeface="Arial"/>
              <a:ea typeface="Noto Sans CJK SC"/>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Estos tres tipos de inhibición se diferencian por la naturaleza de la interacción entre la enzima y el inhibidor y por los efectos del inhibidor sobre la cinética enzimática</a:t>
            </a:r>
            <a:r>
              <a:rPr lang="es-MX" sz="1800" b="0" u="none" strike="noStrike">
                <a:solidFill>
                  <a:srgbClr val="000000"/>
                </a:solidFill>
                <a:latin typeface="Arial"/>
              </a:rPr>
              <a:t>.</a:t>
            </a: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34736955" name="Shape 5121"/>
          <p:cNvSpPr txBox="1">
            <a:spLocks noChangeShapeType="1" noGrp="1"/>
          </p:cNvSpPr>
          <p:nvPr/>
        </p:nvSpPr>
        <p:spPr bwMode="auto">
          <a:xfrm flipH="0" flipV="0">
            <a:off x="380999" y="1462616"/>
            <a:ext cx="5759600" cy="1743181"/>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son catalizadores proteicos que pueden acelerar la taza de una reacción un millón de veces o más.</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Incluso una reacción tan simple como añadir una molécula de agua al dióxido de carbono requiere una enzima, la </a:t>
            </a:r>
            <a:r>
              <a:rPr lang="es-MX" sz="1800" b="0" i="1" u="none">
                <a:latin typeface="Calibri"/>
              </a:rPr>
              <a:t>anhidrasa carbónica </a:t>
            </a:r>
            <a:r>
              <a:rPr lang="es-MX" sz="1800">
                <a:latin typeface="Calibri"/>
              </a:rPr>
              <a:t>en los eritrocitos.</a:t>
            </a:r>
            <a:endParaRPr/>
          </a:p>
        </p:txBody>
      </p:sp>
      <p:pic>
        <p:nvPicPr>
          <p:cNvPr id="739225349" name="Image 5122"/>
          <p:cNvPicPr>
            <a:picLocks noChangeAspect="1" noGrp="1"/>
          </p:cNvPicPr>
          <p:nvPr/>
        </p:nvPicPr>
        <p:blipFill rotWithShape="1">
          <a:blip r:embed="rId3"/>
          <a:stretch/>
        </p:blipFill>
        <p:spPr bwMode="auto">
          <a:xfrm>
            <a:off x="430212" y="3852333"/>
            <a:ext cx="5300662" cy="2316162"/>
          </a:xfrm>
          <a:prstGeom prst="rect">
            <a:avLst/>
          </a:prstGeom>
          <a:noFill/>
        </p:spPr>
      </p:pic>
      <p:sp>
        <p:nvSpPr>
          <p:cNvPr id="1615683584" name="Shape 5123"/>
          <p:cNvSpPr txBox="1">
            <a:spLocks noChangeShapeType="1" noGrp="1"/>
          </p:cNvSpPr>
          <p:nvPr/>
        </p:nvSpPr>
        <p:spPr bwMode="auto">
          <a:xfrm>
            <a:off x="706437" y="304800"/>
            <a:ext cx="8001000" cy="947737"/>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800">
                <a:solidFill>
                  <a:srgbClr val="2478AE"/>
                </a:solidFill>
                <a:latin typeface="Times New Roman"/>
              </a:rPr>
              <a:t>Las enzimas son catalizadores potentes y altamente específicos</a:t>
            </a:r>
            <a:endParaRPr/>
          </a:p>
        </p:txBody>
      </p:sp>
      <p:sp>
        <p:nvSpPr>
          <p:cNvPr id="1159011171" name="Shape 5124"/>
          <p:cNvSpPr>
            <a:spLocks noChangeShapeType="1" noGrp="1"/>
          </p:cNvSpPr>
          <p:nvPr/>
        </p:nvSpPr>
        <p:spPr bwMode="auto">
          <a:xfrm>
            <a:off x="381000" y="1258887"/>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51220162" name="Image 4097"/>
          <p:cNvPicPr>
            <a:picLocks noChangeAspect="1" noGrp="1"/>
          </p:cNvPicPr>
          <p:nvPr/>
        </p:nvPicPr>
        <p:blipFill rotWithShape="1">
          <a:blip r:embed="rId4"/>
          <a:stretch/>
        </p:blipFill>
        <p:spPr bwMode="auto">
          <a:xfrm flipH="0" flipV="0">
            <a:off x="6218520" y="1678214"/>
            <a:ext cx="2874074" cy="500833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52018345" name=""/>
          <p:cNvSpPr/>
          <p:nvPr/>
        </p:nvSpPr>
        <p:spPr bwMode="auto">
          <a:xfrm>
            <a:off x="549000" y="702000"/>
            <a:ext cx="8167680" cy="1800"/>
          </a:xfrm>
          <a:prstGeom prst="line">
            <a:avLst/>
          </a:prstGeom>
          <a:ln w="25560">
            <a:solidFill>
              <a:srgbClr val="BBE0E3"/>
            </a:solidFill>
            <a:miter/>
          </a:ln>
        </p:spPr>
        <p:style>
          <a:lnRef idx="0"/>
          <a:fillRef idx="0"/>
          <a:effectRef idx="0"/>
          <a:fontRef idx="minor"/>
        </p:style>
        <p:txBody>
          <a:bodyPr lIns="90000" tIns="-45000" rIns="90000" bIns="-45000" anchor="t">
            <a:noAutofit/>
          </a:bodyPr>
          <a:p>
            <a:pPr>
              <a:defRPr/>
            </a:pPr>
            <a:endParaRPr lang="es-MX" sz="1800" b="0" u="none" strike="noStrike">
              <a:solidFill>
                <a:srgbClr val="000000"/>
              </a:solidFill>
              <a:latin typeface="Arial"/>
            </a:endParaRPr>
          </a:p>
        </p:txBody>
      </p:sp>
      <p:sp>
        <p:nvSpPr>
          <p:cNvPr id="1051703164" name="Shape 8"/>
          <p:cNvSpPr/>
          <p:nvPr/>
        </p:nvSpPr>
        <p:spPr bwMode="auto">
          <a:xfrm>
            <a:off x="306720" y="58320"/>
            <a:ext cx="8328960" cy="49068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400" b="0" u="none" strike="noStrike">
                <a:solidFill>
                  <a:srgbClr val="002060"/>
                </a:solidFill>
                <a:latin typeface="JetBrainsMono NF"/>
              </a:rPr>
              <a:t>Inhibición competitiva</a:t>
            </a:r>
            <a:endParaRPr lang="es-MX" sz="2400" b="0" u="none" strike="noStrike">
              <a:solidFill>
                <a:srgbClr val="000000"/>
              </a:solidFill>
              <a:latin typeface="JetBrainsMono NF"/>
            </a:endParaRPr>
          </a:p>
        </p:txBody>
      </p:sp>
      <p:sp>
        <p:nvSpPr>
          <p:cNvPr id="388093023" name=""/>
          <p:cNvSpPr txBox="1"/>
          <p:nvPr/>
        </p:nvSpPr>
        <p:spPr bwMode="auto">
          <a:xfrm>
            <a:off x="108720" y="1017000"/>
            <a:ext cx="5525640" cy="2712599"/>
          </a:xfrm>
          <a:prstGeom prst="rect">
            <a:avLst/>
          </a:prstGeom>
          <a:noFill/>
          <a:ln w="0">
            <a:noFill/>
          </a:ln>
        </p:spPr>
        <p:txBody>
          <a:bodyPr lIns="90000" tIns="45000" rIns="90000" bIns="45000" anchor="t">
            <a:spAutoFit/>
          </a:bodyPr>
          <a:p>
            <a:pPr algn="just">
              <a:defRPr/>
            </a:pPr>
            <a:r>
              <a:rPr lang="es-MX" sz="1800" b="0" u="none" strike="noStrike">
                <a:solidFill>
                  <a:srgbClr val="000000"/>
                </a:solidFill>
                <a:latin typeface="Arial"/>
              </a:rPr>
              <a:t>En esta inhibición, el inhibidor se parece al sustrato y se une al centro activo de la enzima. </a:t>
            </a: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Con ello se evita que el sustrato se pueda unir a ese mismo centro activo. Una enzima se puede unir al sustrato (formando un complejo ES) o al inhibidor (El). </a:t>
            </a:r>
            <a:endParaRPr lang="es-MX" sz="1800" b="0" u="none" strike="noStrike">
              <a:solidFill>
                <a:srgbClr val="000000"/>
              </a:solidFill>
              <a:latin typeface="Arial"/>
            </a:endParaRPr>
          </a:p>
        </p:txBody>
      </p:sp>
      <p:pic>
        <p:nvPicPr>
          <p:cNvPr id="1580959535" name="" descr=""/>
          <p:cNvPicPr/>
          <p:nvPr/>
        </p:nvPicPr>
        <p:blipFill rotWithShape="1">
          <a:blip r:embed="rId3"/>
          <a:srcRect l="0" t="0" r="0" b="42187"/>
          <a:stretch/>
        </p:blipFill>
        <p:spPr bwMode="auto">
          <a:xfrm>
            <a:off x="6029640" y="834480"/>
            <a:ext cx="2911680" cy="3166560"/>
          </a:xfrm>
          <a:prstGeom prst="rect">
            <a:avLst/>
          </a:prstGeom>
          <a:noFill/>
          <a:ln w="0">
            <a:noFill/>
          </a:ln>
        </p:spPr>
      </p:pic>
      <p:pic>
        <p:nvPicPr>
          <p:cNvPr id="1087892879" name="" descr=""/>
          <p:cNvPicPr/>
          <p:nvPr/>
        </p:nvPicPr>
        <p:blipFill rotWithShape="1">
          <a:blip r:embed="rId4"/>
          <a:srcRect l="0" t="3847" r="0" b="45641"/>
          <a:stretch/>
        </p:blipFill>
        <p:spPr bwMode="auto">
          <a:xfrm>
            <a:off x="206640" y="3693960"/>
            <a:ext cx="3861720" cy="2868480"/>
          </a:xfrm>
          <a:prstGeom prst="rect">
            <a:avLst/>
          </a:prstGeom>
          <a:noFill/>
          <a:ln w="0">
            <a:noFill/>
          </a:ln>
        </p:spPr>
      </p:pic>
      <p:sp>
        <p:nvSpPr>
          <p:cNvPr id="792395887" name=""/>
          <p:cNvSpPr txBox="1"/>
          <p:nvPr/>
        </p:nvSpPr>
        <p:spPr bwMode="auto">
          <a:xfrm>
            <a:off x="4366800" y="4323240"/>
            <a:ext cx="4536720" cy="2138040"/>
          </a:xfrm>
          <a:prstGeom prst="rect">
            <a:avLst/>
          </a:prstGeom>
          <a:noFill/>
          <a:ln w="0">
            <a:noFill/>
          </a:ln>
        </p:spPr>
        <p:txBody>
          <a:bodyPr lIns="90000" tIns="45000" rIns="90000" bIns="45000" anchor="t">
            <a:spAutoFit/>
          </a:bodyPr>
          <a:p>
            <a:pPr algn="just">
              <a:lnSpc>
                <a:spcPct val="100000"/>
              </a:lnSpc>
              <a:defRPr/>
            </a:pPr>
            <a:r>
              <a:rPr lang="es-MX" sz="1800" b="0" u="none" strike="noStrike">
                <a:solidFill>
                  <a:srgbClr val="000000"/>
                </a:solidFill>
                <a:latin typeface="Arial"/>
              </a:rPr>
              <a:t>Un inhibidor competitivo disminuye la velocidad de catálisis reduciendo la proporción de moléculas de enzima unidas a un sustrato.</a:t>
            </a:r>
            <a:endParaRPr lang="es-MX" sz="1800" b="0" u="none" strike="noStrike">
              <a:solidFill>
                <a:srgbClr val="000000"/>
              </a:solidFill>
              <a:latin typeface="Arial"/>
            </a:endParaRPr>
          </a:p>
          <a:p>
            <a:pPr algn="just">
              <a:lnSpc>
                <a:spcPct val="100000"/>
              </a:lnSpc>
              <a:defRPr/>
            </a:pP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La inhibición competitiva se puede atenuar aumentando la concentración de sustrato.</a:t>
            </a: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835245" name=""/>
          <p:cNvSpPr/>
          <p:nvPr/>
        </p:nvSpPr>
        <p:spPr bwMode="auto">
          <a:xfrm>
            <a:off x="549360" y="718560"/>
            <a:ext cx="8167680" cy="1800"/>
          </a:xfrm>
          <a:prstGeom prst="line">
            <a:avLst/>
          </a:prstGeom>
          <a:ln w="25560">
            <a:solidFill>
              <a:srgbClr val="BBE0E3"/>
            </a:solidFill>
            <a:miter/>
          </a:ln>
        </p:spPr>
        <p:style>
          <a:lnRef idx="0"/>
          <a:fillRef idx="0"/>
          <a:effectRef idx="0"/>
          <a:fontRef idx="minor"/>
        </p:style>
        <p:txBody>
          <a:bodyPr lIns="90000" tIns="-45000" rIns="90000" bIns="-45000" anchor="t">
            <a:noAutofit/>
          </a:bodyPr>
          <a:p>
            <a:pPr>
              <a:defRPr/>
            </a:pPr>
            <a:endParaRPr lang="es-MX" sz="1800" b="0" u="none" strike="noStrike">
              <a:solidFill>
                <a:srgbClr val="000000"/>
              </a:solidFill>
              <a:latin typeface="Arial"/>
            </a:endParaRPr>
          </a:p>
        </p:txBody>
      </p:sp>
      <p:sp>
        <p:nvSpPr>
          <p:cNvPr id="1528790143" name="Shape 10"/>
          <p:cNvSpPr/>
          <p:nvPr/>
        </p:nvSpPr>
        <p:spPr bwMode="auto">
          <a:xfrm>
            <a:off x="307079" y="74880"/>
            <a:ext cx="8328960" cy="49068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400" b="0" u="none" strike="noStrike">
                <a:solidFill>
                  <a:srgbClr val="002060"/>
                </a:solidFill>
                <a:latin typeface="JetBrainsMono NF"/>
              </a:rPr>
              <a:t>Inhibición acompetitiva</a:t>
            </a:r>
            <a:endParaRPr lang="es-MX" sz="2400" b="0" u="none" strike="noStrike">
              <a:solidFill>
                <a:srgbClr val="000000"/>
              </a:solidFill>
              <a:latin typeface="JetBrainsMono NF"/>
            </a:endParaRPr>
          </a:p>
        </p:txBody>
      </p:sp>
      <p:pic>
        <p:nvPicPr>
          <p:cNvPr id="190017351" name="" descr=""/>
          <p:cNvPicPr/>
          <p:nvPr/>
        </p:nvPicPr>
        <p:blipFill rotWithShape="1">
          <a:blip r:embed="rId3"/>
          <a:srcRect l="67758" t="0" r="0" b="0"/>
          <a:stretch/>
        </p:blipFill>
        <p:spPr bwMode="auto">
          <a:xfrm>
            <a:off x="169560" y="1213200"/>
            <a:ext cx="3091680" cy="4429800"/>
          </a:xfrm>
          <a:prstGeom prst="rect">
            <a:avLst/>
          </a:prstGeom>
          <a:noFill/>
          <a:ln w="0">
            <a:noFill/>
          </a:ln>
        </p:spPr>
      </p:pic>
      <p:pic>
        <p:nvPicPr>
          <p:cNvPr id="460830314" name="" descr=""/>
          <p:cNvPicPr/>
          <p:nvPr/>
        </p:nvPicPr>
        <p:blipFill rotWithShape="1">
          <a:blip r:embed="rId4"/>
          <a:srcRect l="0" t="0" r="0" b="38071"/>
          <a:stretch/>
        </p:blipFill>
        <p:spPr bwMode="auto">
          <a:xfrm>
            <a:off x="5788440" y="3890880"/>
            <a:ext cx="3067920" cy="2744280"/>
          </a:xfrm>
          <a:prstGeom prst="rect">
            <a:avLst/>
          </a:prstGeom>
          <a:noFill/>
          <a:ln w="0">
            <a:noFill/>
          </a:ln>
        </p:spPr>
      </p:pic>
      <p:sp>
        <p:nvSpPr>
          <p:cNvPr id="1852158293" name=""/>
          <p:cNvSpPr txBox="1"/>
          <p:nvPr/>
        </p:nvSpPr>
        <p:spPr bwMode="auto">
          <a:xfrm>
            <a:off x="3628440" y="1236240"/>
            <a:ext cx="5056920" cy="2905200"/>
          </a:xfrm>
          <a:prstGeom prst="rect">
            <a:avLst/>
          </a:prstGeom>
          <a:noFill/>
          <a:ln w="0">
            <a:noFill/>
          </a:ln>
        </p:spPr>
        <p:txBody>
          <a:bodyPr lIns="90000" tIns="45000" rIns="90000" bIns="45000" anchor="t">
            <a:spAutoFit/>
          </a:bodyPr>
          <a:p>
            <a:pPr>
              <a:defRPr/>
            </a:pPr>
            <a:r>
              <a:rPr lang="es-MX" sz="1800" b="0" u="none" strike="noStrike">
                <a:solidFill>
                  <a:srgbClr val="000000"/>
                </a:solidFill>
                <a:latin typeface="Arial"/>
              </a:rPr>
              <a:t>El inhibidor se une únicamente al complejo enzima-sustrato. </a:t>
            </a:r>
            <a:endParaRPr lang="es-MX" sz="1800" b="0" u="none" strike="noStrike">
              <a:solidFill>
                <a:srgbClr val="000000"/>
              </a:solidFill>
              <a:latin typeface="Arial"/>
            </a:endParaRPr>
          </a:p>
          <a:p>
            <a:pPr>
              <a:defRPr/>
            </a:pPr>
            <a:endParaRPr lang="es-MX" sz="1800" b="0" u="none" strike="noStrike">
              <a:solidFill>
                <a:srgbClr val="000000"/>
              </a:solidFill>
              <a:latin typeface="Arial"/>
            </a:endParaRPr>
          </a:p>
          <a:p>
            <a:pPr>
              <a:defRPr/>
            </a:pPr>
            <a:r>
              <a:rPr lang="es-MX" sz="1800" b="0" u="none" strike="noStrike">
                <a:solidFill>
                  <a:srgbClr val="000000"/>
                </a:solidFill>
                <a:latin typeface="Arial"/>
              </a:rPr>
              <a:t>El lugar de unión del </a:t>
            </a:r>
            <a:r>
              <a:rPr lang="es-MX" sz="1800" b="1" u="none" strike="noStrike">
                <a:solidFill>
                  <a:srgbClr val="000000"/>
                </a:solidFill>
                <a:latin typeface="Arial"/>
              </a:rPr>
              <a:t>inhibidor acompetitivo</a:t>
            </a:r>
            <a:r>
              <a:rPr lang="es-MX" sz="1800" b="0" u="none" strike="noStrike">
                <a:solidFill>
                  <a:srgbClr val="000000"/>
                </a:solidFill>
                <a:latin typeface="Arial"/>
              </a:rPr>
              <a:t> se crea solo cuando la enzima se une al sustrato. </a:t>
            </a:r>
            <a:endParaRPr lang="es-MX" sz="1800" b="0" u="none" strike="noStrike">
              <a:solidFill>
                <a:srgbClr val="000000"/>
              </a:solidFill>
              <a:latin typeface="Arial"/>
            </a:endParaRPr>
          </a:p>
          <a:p>
            <a:pPr>
              <a:defRPr/>
            </a:pPr>
            <a:endParaRPr lang="es-MX" sz="1800" b="0" u="none" strike="noStrike">
              <a:solidFill>
                <a:srgbClr val="000000"/>
              </a:solidFill>
              <a:latin typeface="Arial"/>
            </a:endParaRPr>
          </a:p>
          <a:p>
            <a:pPr>
              <a:defRPr/>
            </a:pPr>
            <a:r>
              <a:rPr lang="es-MX" sz="1800" b="0" u="none" strike="noStrike">
                <a:solidFill>
                  <a:srgbClr val="000000"/>
                </a:solidFill>
                <a:latin typeface="Arial"/>
              </a:rPr>
              <a:t>La inhibición </a:t>
            </a:r>
            <a:r>
              <a:rPr lang="es-MX" sz="1800" b="1" u="none" strike="noStrike">
                <a:solidFill>
                  <a:srgbClr val="000000"/>
                </a:solidFill>
                <a:latin typeface="Arial"/>
              </a:rPr>
              <a:t>acompetitiva no se puede eludir</a:t>
            </a:r>
            <a:r>
              <a:rPr lang="es-MX" sz="1800" b="0" u="none" strike="noStrike">
                <a:solidFill>
                  <a:srgbClr val="000000"/>
                </a:solidFill>
                <a:latin typeface="Arial"/>
              </a:rPr>
              <a:t> añadiendo más sustrato.</a:t>
            </a: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80693055" name=""/>
          <p:cNvSpPr/>
          <p:nvPr/>
        </p:nvSpPr>
        <p:spPr bwMode="auto">
          <a:xfrm>
            <a:off x="549360" y="718560"/>
            <a:ext cx="8167680" cy="1800"/>
          </a:xfrm>
          <a:prstGeom prst="line">
            <a:avLst/>
          </a:prstGeom>
          <a:ln w="25560">
            <a:solidFill>
              <a:srgbClr val="BBE0E3"/>
            </a:solidFill>
            <a:miter/>
          </a:ln>
        </p:spPr>
        <p:style>
          <a:lnRef idx="0"/>
          <a:fillRef idx="0"/>
          <a:effectRef idx="0"/>
          <a:fontRef idx="minor"/>
        </p:style>
        <p:txBody>
          <a:bodyPr lIns="90000" tIns="-45000" rIns="90000" bIns="-45000" anchor="t">
            <a:noAutofit/>
          </a:bodyPr>
          <a:p>
            <a:pPr>
              <a:defRPr/>
            </a:pPr>
            <a:endParaRPr lang="es-MX" sz="1800" b="0" u="none" strike="noStrike">
              <a:solidFill>
                <a:srgbClr val="000000"/>
              </a:solidFill>
              <a:latin typeface="Arial"/>
            </a:endParaRPr>
          </a:p>
        </p:txBody>
      </p:sp>
      <p:sp>
        <p:nvSpPr>
          <p:cNvPr id="401160696" name="Shape 9"/>
          <p:cNvSpPr/>
          <p:nvPr/>
        </p:nvSpPr>
        <p:spPr bwMode="auto">
          <a:xfrm>
            <a:off x="307079" y="74880"/>
            <a:ext cx="8328960" cy="49068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400" b="0" u="none" strike="noStrike">
                <a:solidFill>
                  <a:srgbClr val="002060"/>
                </a:solidFill>
                <a:latin typeface="JetBrainsMono NF"/>
              </a:rPr>
              <a:t>Inhibición no competitiva</a:t>
            </a:r>
            <a:endParaRPr lang="es-MX" sz="2400" b="0" u="none" strike="noStrike">
              <a:solidFill>
                <a:srgbClr val="000000"/>
              </a:solidFill>
              <a:latin typeface="JetBrainsMono NF"/>
            </a:endParaRPr>
          </a:p>
        </p:txBody>
      </p:sp>
      <p:sp>
        <p:nvSpPr>
          <p:cNvPr id="1370013938" name=""/>
          <p:cNvSpPr txBox="1"/>
          <p:nvPr/>
        </p:nvSpPr>
        <p:spPr bwMode="auto">
          <a:xfrm>
            <a:off x="3438720" y="959400"/>
            <a:ext cx="5505119" cy="3161880"/>
          </a:xfrm>
          <a:prstGeom prst="rect">
            <a:avLst/>
          </a:prstGeom>
          <a:noFill/>
          <a:ln w="0">
            <a:noFill/>
          </a:ln>
        </p:spPr>
        <p:txBody>
          <a:bodyPr lIns="90000" tIns="45000" rIns="90000" bIns="45000" anchor="t">
            <a:spAutoFit/>
          </a:bodyPr>
          <a:p>
            <a:pPr algn="just">
              <a:defRPr/>
            </a:pPr>
            <a:r>
              <a:rPr lang="es-MX" sz="1800" b="0" u="none" strike="noStrike">
                <a:solidFill>
                  <a:srgbClr val="000000"/>
                </a:solidFill>
                <a:latin typeface="Arial"/>
              </a:rPr>
              <a:t>El inhibidor y el sustrato se pueden unir simultáneamente a una molécula de enzima en distintos lugares de unión.</a:t>
            </a: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Actúa disminuyendo el número total de moléculas de enzima activas en vez de disminuyendo la proporción de las que se encuentran unidas al sustrato. </a:t>
            </a: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 </a:t>
            </a:r>
            <a:endParaRPr lang="es-MX" sz="1800" b="0" u="none" strike="noStrike">
              <a:solidFill>
                <a:srgbClr val="000000"/>
              </a:solidFill>
              <a:latin typeface="Arial"/>
            </a:endParaRPr>
          </a:p>
        </p:txBody>
      </p:sp>
      <p:pic>
        <p:nvPicPr>
          <p:cNvPr id="669844334" name="" descr=""/>
          <p:cNvPicPr/>
          <p:nvPr/>
        </p:nvPicPr>
        <p:blipFill rotWithShape="1">
          <a:blip r:embed="rId3"/>
          <a:srcRect l="67275" t="0" r="0" b="20484"/>
          <a:stretch/>
        </p:blipFill>
        <p:spPr bwMode="auto">
          <a:xfrm>
            <a:off x="282600" y="801000"/>
            <a:ext cx="2839680" cy="3187080"/>
          </a:xfrm>
          <a:prstGeom prst="rect">
            <a:avLst/>
          </a:prstGeom>
          <a:noFill/>
          <a:ln w="0">
            <a:noFill/>
          </a:ln>
        </p:spPr>
      </p:pic>
      <p:pic>
        <p:nvPicPr>
          <p:cNvPr id="1275450093" name="" descr=""/>
          <p:cNvPicPr/>
          <p:nvPr/>
        </p:nvPicPr>
        <p:blipFill rotWithShape="1">
          <a:blip r:embed="rId4"/>
          <a:srcRect l="0" t="0" r="0" b="47438"/>
          <a:stretch/>
        </p:blipFill>
        <p:spPr bwMode="auto">
          <a:xfrm>
            <a:off x="5383440" y="4014000"/>
            <a:ext cx="3398040" cy="2548440"/>
          </a:xfrm>
          <a:prstGeom prst="rect">
            <a:avLst/>
          </a:prstGeom>
          <a:noFill/>
          <a:ln w="0">
            <a:noFill/>
          </a:ln>
        </p:spPr>
      </p:pic>
      <p:sp>
        <p:nvSpPr>
          <p:cNvPr id="347803122" name=""/>
          <p:cNvSpPr txBox="1"/>
          <p:nvPr/>
        </p:nvSpPr>
        <p:spPr bwMode="auto">
          <a:xfrm>
            <a:off x="131760" y="4279320"/>
            <a:ext cx="5114880" cy="2394000"/>
          </a:xfrm>
          <a:prstGeom prst="rect">
            <a:avLst/>
          </a:prstGeom>
          <a:noFill/>
          <a:ln w="0">
            <a:noFill/>
          </a:ln>
        </p:spPr>
        <p:txBody>
          <a:bodyPr lIns="90000" tIns="45000" rIns="90000" bIns="45000" anchor="t">
            <a:spAutoFit/>
          </a:bodyPr>
          <a:p>
            <a:pPr algn="just">
              <a:lnSpc>
                <a:spcPct val="100000"/>
              </a:lnSpc>
              <a:defRPr/>
            </a:pPr>
            <a:r>
              <a:rPr lang="es-MX" sz="1800" b="0" u="none" strike="noStrike">
                <a:solidFill>
                  <a:srgbClr val="000000"/>
                </a:solidFill>
                <a:latin typeface="Arial"/>
              </a:rPr>
              <a:t>A diferencia de la inhibición competitiva, no se puede eludir incrementando la concentración de sustrato.</a:t>
            </a:r>
            <a:endParaRPr lang="es-MX" sz="1800" b="0" u="none" strike="noStrike">
              <a:solidFill>
                <a:srgbClr val="000000"/>
              </a:solidFill>
              <a:latin typeface="Arial"/>
            </a:endParaRPr>
          </a:p>
          <a:p>
            <a:pPr algn="just">
              <a:lnSpc>
                <a:spcPct val="100000"/>
              </a:lnSpc>
              <a:defRPr/>
            </a:pPr>
            <a:endParaRPr lang="es-MX" sz="1800" b="0" u="none" strike="noStrike">
              <a:solidFill>
                <a:srgbClr val="000000"/>
              </a:solidFill>
              <a:latin typeface="Arial"/>
            </a:endParaRPr>
          </a:p>
          <a:p>
            <a:pPr algn="just">
              <a:defRPr/>
            </a:pPr>
            <a:endParaRPr lang="es-MX" sz="1800" b="0" u="none" strike="noStrike">
              <a:solidFill>
                <a:srgbClr val="000000"/>
              </a:solidFill>
              <a:latin typeface="Arial"/>
            </a:endParaRPr>
          </a:p>
          <a:p>
            <a:pPr algn="just">
              <a:defRPr/>
            </a:pPr>
            <a:r>
              <a:rPr lang="es-MX" sz="1800" b="0" u="none" strike="noStrike">
                <a:solidFill>
                  <a:srgbClr val="000000"/>
                </a:solidFill>
                <a:latin typeface="Arial"/>
              </a:rPr>
              <a:t>La doxiciclina, un antibiótico, funciona a bajas concentraciones como inhibidor no competitivo de una enzima proteolítica bacteriana (la colagenasa).</a:t>
            </a: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13980450" name="Shape 103"/>
          <p:cNvSpPr/>
          <p:nvPr/>
        </p:nvSpPr>
        <p:spPr bwMode="auto">
          <a:xfrm>
            <a:off x="889560" y="1851120"/>
            <a:ext cx="7213320" cy="258480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1800" b="0" u="none" strike="noStrike">
                <a:solidFill>
                  <a:schemeClr val="dk1"/>
                </a:solidFill>
                <a:latin typeface="Calibri"/>
                <a:ea typeface="Calibri"/>
              </a:rPr>
              <a:t>Las estrategias catalíticas comunes incluyen:</a:t>
            </a:r>
            <a:endParaRPr lang="es-MX" sz="1800" b="0" u="none" strike="noStrike">
              <a:solidFill>
                <a:srgbClr val="000000"/>
              </a:solidFill>
              <a:latin typeface="Arial"/>
            </a:endParaRPr>
          </a:p>
          <a:p>
            <a:pPr marL="343079" indent="-343079" algn="just">
              <a:lnSpc>
                <a:spcPct val="100000"/>
              </a:lnSpc>
              <a:buClr>
                <a:srgbClr val="000000"/>
              </a:buClr>
              <a:buFont typeface="Calibri"/>
              <a:buAutoNum type="arabicPeriod"/>
              <a:tabLst>
                <a:tab pos="0" algn="l"/>
              </a:tabLst>
              <a:defRPr/>
            </a:pPr>
            <a:r>
              <a:rPr lang="en-US" sz="1800" b="1" u="none" strike="noStrike">
                <a:solidFill>
                  <a:schemeClr val="dk1"/>
                </a:solidFill>
                <a:latin typeface="Calibri"/>
                <a:ea typeface="Calibri"/>
              </a:rPr>
              <a:t>Catálisis covalente</a:t>
            </a:r>
            <a:r>
              <a:rPr lang="en-US" sz="1800" b="0" u="none" strike="noStrike">
                <a:solidFill>
                  <a:schemeClr val="dk1"/>
                </a:solidFill>
                <a:latin typeface="Calibri"/>
                <a:ea typeface="Calibri"/>
              </a:rPr>
              <a:t>: El sitio activo contiene un nucleófilo que es modificada covalentemente. </a:t>
            </a:r>
            <a:endParaRPr lang="es-MX" sz="1800" b="0" u="none" strike="noStrike">
              <a:solidFill>
                <a:srgbClr val="000000"/>
              </a:solidFill>
              <a:latin typeface="Arial"/>
            </a:endParaRPr>
          </a:p>
          <a:p>
            <a:pPr marL="343079" indent="-343079" algn="just">
              <a:lnSpc>
                <a:spcPct val="100000"/>
              </a:lnSpc>
              <a:buClr>
                <a:srgbClr val="000000"/>
              </a:buClr>
              <a:buFont typeface="Calibri"/>
              <a:buAutoNum type="arabicPeriod"/>
              <a:tabLst>
                <a:tab pos="0" algn="l"/>
              </a:tabLst>
              <a:defRPr/>
            </a:pPr>
            <a:r>
              <a:rPr lang="en-US" sz="1800" b="1" u="none" strike="noStrike">
                <a:solidFill>
                  <a:schemeClr val="dk1"/>
                </a:solidFill>
                <a:latin typeface="Calibri"/>
                <a:ea typeface="Calibri"/>
              </a:rPr>
              <a:t>Catálisis ácido base</a:t>
            </a:r>
            <a:r>
              <a:rPr lang="en-US" sz="1800" b="0" u="none" strike="noStrike">
                <a:solidFill>
                  <a:schemeClr val="dk1"/>
                </a:solidFill>
                <a:latin typeface="Calibri"/>
                <a:ea typeface="Calibri"/>
              </a:rPr>
              <a:t>: Otra molécula diferente al agua dona o acepta un protón.</a:t>
            </a:r>
            <a:endParaRPr lang="es-MX" sz="1800" b="0" u="none" strike="noStrike">
              <a:solidFill>
                <a:srgbClr val="000000"/>
              </a:solidFill>
              <a:latin typeface="Arial"/>
            </a:endParaRPr>
          </a:p>
          <a:p>
            <a:pPr marL="343079" indent="-343079" algn="just">
              <a:lnSpc>
                <a:spcPct val="100000"/>
              </a:lnSpc>
              <a:buClr>
                <a:srgbClr val="000000"/>
              </a:buClr>
              <a:buFont typeface="Calibri"/>
              <a:buAutoNum type="arabicPeriod"/>
              <a:tabLst>
                <a:tab pos="0" algn="l"/>
              </a:tabLst>
              <a:defRPr/>
            </a:pPr>
            <a:r>
              <a:rPr lang="en-US" sz="1800" b="1" u="none" strike="noStrike">
                <a:solidFill>
                  <a:schemeClr val="dk1"/>
                </a:solidFill>
                <a:latin typeface="Calibri"/>
                <a:ea typeface="Calibri"/>
              </a:rPr>
              <a:t>Catálisis por ión metálico</a:t>
            </a:r>
            <a:r>
              <a:rPr lang="en-US" sz="1800" b="0" u="none" strike="noStrike">
                <a:solidFill>
                  <a:schemeClr val="dk1"/>
                </a:solidFill>
                <a:latin typeface="Calibri"/>
                <a:ea typeface="Calibri"/>
              </a:rPr>
              <a:t>: Los iones metálicos funcionan de diversas formas incluyendo su función como un catalizador electrofílico.</a:t>
            </a:r>
            <a:endParaRPr lang="es-MX" sz="1800" b="0" u="none" strike="noStrike">
              <a:solidFill>
                <a:srgbClr val="000000"/>
              </a:solidFill>
              <a:latin typeface="Arial"/>
            </a:endParaRPr>
          </a:p>
          <a:p>
            <a:pPr marL="343079" indent="-343079" algn="just">
              <a:lnSpc>
                <a:spcPct val="100000"/>
              </a:lnSpc>
              <a:buClr>
                <a:srgbClr val="000000"/>
              </a:buClr>
              <a:buFont typeface="Calibri"/>
              <a:buAutoNum type="arabicPeriod"/>
              <a:tabLst>
                <a:tab pos="0" algn="l"/>
              </a:tabLst>
              <a:defRPr/>
            </a:pPr>
            <a:r>
              <a:rPr lang="en-US" sz="1800" b="1" u="none" strike="noStrike">
                <a:solidFill>
                  <a:schemeClr val="dk1"/>
                </a:solidFill>
                <a:latin typeface="Calibri"/>
                <a:ea typeface="Calibri"/>
              </a:rPr>
              <a:t>Catálisis por atracción y orientación</a:t>
            </a:r>
            <a:r>
              <a:rPr lang="en-US" sz="1800" b="0" u="none" strike="noStrike">
                <a:solidFill>
                  <a:schemeClr val="dk1"/>
                </a:solidFill>
                <a:latin typeface="Calibri"/>
                <a:ea typeface="Calibri"/>
              </a:rPr>
              <a:t>: La enzima aproxima dos sustratos en una orientación que facilite la catálisis.</a:t>
            </a:r>
            <a:endParaRPr lang="es-MX" sz="1800" b="0" u="none" strike="noStrike">
              <a:solidFill>
                <a:srgbClr val="000000"/>
              </a:solidFill>
              <a:latin typeface="Arial"/>
            </a:endParaRPr>
          </a:p>
        </p:txBody>
      </p:sp>
      <p:sp>
        <p:nvSpPr>
          <p:cNvPr id="1892701455" name="Shape 104"/>
          <p:cNvSpPr/>
          <p:nvPr/>
        </p:nvSpPr>
        <p:spPr bwMode="auto">
          <a:xfrm>
            <a:off x="422640" y="196560"/>
            <a:ext cx="8212680" cy="107676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3200" b="0" u="none" strike="noStrike">
                <a:solidFill>
                  <a:srgbClr val="002060"/>
                </a:solidFill>
                <a:latin typeface="Amarante"/>
                <a:ea typeface="Amarante"/>
              </a:rPr>
              <a:t>Algunas estrategias catalíticas son utilizadas por muchas enzimas</a:t>
            </a:r>
            <a:r>
              <a:rPr lang="en-US" sz="1800" b="0" u="none" strike="noStrike">
                <a:solidFill>
                  <a:srgbClr val="002060"/>
                </a:solidFill>
                <a:latin typeface="Arial"/>
                <a:ea typeface="Arial"/>
              </a:rPr>
              <a:t>.</a:t>
            </a:r>
            <a:endParaRPr lang="es-MX" sz="1800" b="0" u="none" strike="noStrike">
              <a:solidFill>
                <a:srgbClr val="000000"/>
              </a:solidFill>
              <a:latin typeface="Arial"/>
            </a:endParaRPr>
          </a:p>
        </p:txBody>
      </p:sp>
      <p:sp>
        <p:nvSpPr>
          <p:cNvPr id="2116059429" name="Shape 105"/>
          <p:cNvSpPr/>
          <p:nvPr/>
        </p:nvSpPr>
        <p:spPr bwMode="auto">
          <a:xfrm>
            <a:off x="293760" y="5211000"/>
            <a:ext cx="3304440" cy="1384560"/>
          </a:xfrm>
          <a:prstGeom prst="rect">
            <a:avLst/>
          </a:prstGeom>
          <a:gradFill rotWithShape="0">
            <a:gsLst>
              <a:gs pos="0">
                <a:srgbClr val="BABABA"/>
              </a:gs>
              <a:gs pos="35000">
                <a:srgbClr val="CFCFCF"/>
              </a:gs>
              <a:gs pos="100000">
                <a:srgbClr val="EDEDED"/>
              </a:gs>
            </a:gsLst>
            <a:lin ang="16200000" scaled="1"/>
          </a:gradFill>
          <a:ln w="9525">
            <a:solidFill>
              <a:srgbClr val="000000"/>
            </a:solidFill>
            <a:round/>
          </a:ln>
          <a:effectLst>
            <a:outerShdw blurRad="39960" dist="20160" dir="5400000" rotWithShape="0">
              <a:srgbClr val="000000">
                <a:alpha val="38000"/>
              </a:srgbClr>
            </a:outerShdw>
          </a:effectLst>
        </p:spPr>
        <p:style>
          <a:lnRef idx="0"/>
          <a:fillRef idx="0"/>
          <a:effectRef idx="0"/>
          <a:fontRef idx="minor"/>
        </p:style>
        <p:txBody>
          <a:bodyPr anchor="t">
            <a:noAutofit/>
          </a:bodyPr>
          <a:p>
            <a:pPr algn="just">
              <a:lnSpc>
                <a:spcPct val="100000"/>
              </a:lnSpc>
              <a:tabLst>
                <a:tab pos="0" algn="l"/>
              </a:tabLst>
              <a:defRPr/>
            </a:pPr>
            <a:r>
              <a:rPr lang="en-US" sz="1400" b="0" u="none" strike="noStrike">
                <a:solidFill>
                  <a:schemeClr val="dk1"/>
                </a:solidFill>
                <a:latin typeface="Arial"/>
                <a:ea typeface="Arial"/>
              </a:rPr>
              <a:t>Un nucleófilo es un elemento que es atraído a regiones con carga positiva en otra molécula. Un nucleófilo participa en una reacción química mediante la donación de electrones al otro elemento llamada electrófilo.</a:t>
            </a:r>
            <a:endParaRPr lang="es-MX" sz="1400" b="0" u="none" strike="noStrike">
              <a:solidFill>
                <a:srgbClr val="000000"/>
              </a:solidFill>
              <a:latin typeface="Arial"/>
            </a:endParaRPr>
          </a:p>
        </p:txBody>
      </p:sp>
      <p:sp>
        <p:nvSpPr>
          <p:cNvPr id="431948776" name="Shape 106"/>
          <p:cNvSpPr/>
          <p:nvPr/>
        </p:nvSpPr>
        <p:spPr bwMode="auto">
          <a:xfrm>
            <a:off x="5029199" y="5211000"/>
            <a:ext cx="3304440" cy="1169279"/>
          </a:xfrm>
          <a:prstGeom prst="rect">
            <a:avLst/>
          </a:prstGeom>
          <a:gradFill rotWithShape="0">
            <a:gsLst>
              <a:gs pos="0">
                <a:srgbClr val="BABABA"/>
              </a:gs>
              <a:gs pos="35000">
                <a:srgbClr val="CFCFCF"/>
              </a:gs>
              <a:gs pos="100000">
                <a:srgbClr val="EDEDED"/>
              </a:gs>
            </a:gsLst>
            <a:lin ang="16200000" scaled="1"/>
          </a:gradFill>
          <a:ln w="9525">
            <a:solidFill>
              <a:srgbClr val="000000"/>
            </a:solidFill>
            <a:round/>
          </a:ln>
          <a:effectLst>
            <a:outerShdw blurRad="39960" dist="20160" dir="5400000" rotWithShape="0">
              <a:srgbClr val="000000">
                <a:alpha val="38000"/>
              </a:srgbClr>
            </a:outerShdw>
          </a:effectLst>
        </p:spPr>
        <p:style>
          <a:lnRef idx="0"/>
          <a:fillRef idx="0"/>
          <a:effectRef idx="0"/>
          <a:fontRef idx="minor"/>
        </p:style>
        <p:txBody>
          <a:bodyPr anchor="t">
            <a:noAutofit/>
          </a:bodyPr>
          <a:p>
            <a:pPr algn="just">
              <a:lnSpc>
                <a:spcPct val="100000"/>
              </a:lnSpc>
              <a:tabLst>
                <a:tab pos="0" algn="l"/>
              </a:tabLst>
              <a:defRPr/>
            </a:pPr>
            <a:r>
              <a:rPr lang="en-US" sz="1400" b="0" u="none" strike="noStrike">
                <a:solidFill>
                  <a:schemeClr val="dk1"/>
                </a:solidFill>
                <a:latin typeface="Arial"/>
                <a:ea typeface="Arial"/>
              </a:rPr>
              <a:t>Un electrófilo es un elemento que es deficiente en electrones. Los electrófilos son por lo tanto, atraídos hacia los nucleófilos --  moléculas ricas en electrones o regiones de moléculas.</a:t>
            </a:r>
            <a:endParaRPr lang="es-MX" sz="1400" b="0" u="none" strike="noStrike">
              <a:solidFill>
                <a:srgbClr val="000000"/>
              </a:solidFill>
              <a:latin typeface="Arial"/>
            </a:endParaRPr>
          </a:p>
        </p:txBody>
      </p:sp>
      <p:sp>
        <p:nvSpPr>
          <p:cNvPr id="942771914"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37343820" name="Shape 156"/>
          <p:cNvSpPr/>
          <p:nvPr/>
        </p:nvSpPr>
        <p:spPr bwMode="auto">
          <a:xfrm flipH="0" flipV="0">
            <a:off x="422639" y="1645182"/>
            <a:ext cx="8212680" cy="92304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La Quimiotripsina es una enzima proteolítica secretrada por el páncreas que hidroliza selectivamente los enlaces peptídicos en el extremo carboxilo de aminoácidos hidrofóbicos grandes.</a:t>
            </a:r>
            <a:endParaRPr lang="es-MX" sz="1800" b="0" u="none" strike="noStrike">
              <a:solidFill>
                <a:srgbClr val="000000"/>
              </a:solidFill>
              <a:latin typeface="Arial"/>
            </a:endParaRPr>
          </a:p>
        </p:txBody>
      </p:sp>
      <p:sp>
        <p:nvSpPr>
          <p:cNvPr id="1524063562" name="Shape 157"/>
          <p:cNvSpPr/>
          <p:nvPr/>
        </p:nvSpPr>
        <p:spPr bwMode="auto">
          <a:xfrm>
            <a:off x="422640" y="196560"/>
            <a:ext cx="8212680" cy="95364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800" b="0" u="none" strike="noStrike">
                <a:solidFill>
                  <a:srgbClr val="2478AE"/>
                </a:solidFill>
                <a:latin typeface="Amarante"/>
                <a:ea typeface="Amarante"/>
              </a:rPr>
              <a:t>La quimiotripsina ilustra los principios básicos de catálisis e inhibición</a:t>
            </a:r>
            <a:endParaRPr lang="es-MX" sz="2800" b="0" u="none" strike="noStrike">
              <a:solidFill>
                <a:srgbClr val="2478AE"/>
              </a:solidFill>
              <a:latin typeface="Arial"/>
            </a:endParaRPr>
          </a:p>
        </p:txBody>
      </p:sp>
      <p:sp>
        <p:nvSpPr>
          <p:cNvPr id="537330179"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pic>
        <p:nvPicPr>
          <p:cNvPr id="1089182839" name="Shape 163" descr="figure_08_20.jpg"/>
          <p:cNvPicPr/>
          <p:nvPr/>
        </p:nvPicPr>
        <p:blipFill rotWithShape="1">
          <a:blip r:embed="rId3"/>
          <a:stretch/>
        </p:blipFill>
        <p:spPr bwMode="auto">
          <a:xfrm flipH="0" flipV="0">
            <a:off x="1001524" y="2568223"/>
            <a:ext cx="7272808" cy="4083093"/>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6859441" name="Shape 168"/>
          <p:cNvSpPr/>
          <p:nvPr/>
        </p:nvSpPr>
        <p:spPr bwMode="auto">
          <a:xfrm>
            <a:off x="1257480" y="3835440"/>
            <a:ext cx="7581600" cy="147708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1800" b="0" u="none" strike="noStrike">
                <a:solidFill>
                  <a:schemeClr val="dk1"/>
                </a:solidFill>
                <a:latin typeface="Calibri"/>
                <a:ea typeface="Calibri"/>
              </a:rPr>
              <a:t>En el proceso de catálisis, la Ser 195 se vuelve un nucleófilo que ataca al grupo carbonilo del sustrato proteico.</a:t>
            </a:r>
            <a:endParaRPr lang="es-MX" sz="1800" b="0" u="none" strike="noStrike">
              <a:solidFill>
                <a:srgbClr val="000000"/>
              </a:solidFill>
              <a:latin typeface="Arial"/>
            </a:endParaRPr>
          </a:p>
          <a:p>
            <a:pPr algn="just">
              <a:lnSpc>
                <a:spcPct val="100000"/>
              </a:lnSpc>
              <a:tabLst>
                <a:tab pos="0" algn="l"/>
              </a:tabLst>
              <a:defRPr/>
            </a:pPr>
            <a:endParaRPr lang="es-MX" sz="1800" b="0" u="none" strike="noStrike">
              <a:solidFill>
                <a:srgbClr val="000000"/>
              </a:solidFill>
              <a:latin typeface="Arial"/>
            </a:endParaRPr>
          </a:p>
          <a:p>
            <a:pPr algn="just">
              <a:lnSpc>
                <a:spcPct val="100000"/>
              </a:lnSpc>
              <a:tabLst>
                <a:tab pos="0" algn="l"/>
              </a:tabLst>
              <a:defRPr/>
            </a:pPr>
            <a:r>
              <a:rPr lang="en-US" sz="1800" b="0" u="none" strike="noStrike">
                <a:solidFill>
                  <a:schemeClr val="dk1"/>
                </a:solidFill>
                <a:latin typeface="Calibri"/>
                <a:ea typeface="Calibri"/>
              </a:rPr>
              <a:t>El reactivo grupo-específico diisopropilfosfofluoridato (DIFP) modifica únicamente a la Ser 195 y a una Ser 28 en la Quimiotripsina e inhibe a ésta.</a:t>
            </a:r>
            <a:endParaRPr lang="es-MX" sz="1800" b="0" u="none" strike="noStrike">
              <a:solidFill>
                <a:srgbClr val="000000"/>
              </a:solidFill>
              <a:latin typeface="Arial"/>
            </a:endParaRPr>
          </a:p>
        </p:txBody>
      </p:sp>
      <p:sp>
        <p:nvSpPr>
          <p:cNvPr id="889884953" name="Shape 169"/>
          <p:cNvSpPr/>
          <p:nvPr/>
        </p:nvSpPr>
        <p:spPr bwMode="auto">
          <a:xfrm>
            <a:off x="422640" y="196560"/>
            <a:ext cx="8212680" cy="953640"/>
          </a:xfrm>
          <a:prstGeom prst="rect">
            <a:avLst/>
          </a:prstGeom>
          <a:noFill/>
          <a:ln w="0">
            <a:noFill/>
          </a:ln>
        </p:spPr>
        <p:style>
          <a:lnRef idx="0"/>
          <a:fillRef idx="0"/>
          <a:effectRef idx="0"/>
          <a:fontRef idx="minor"/>
        </p:style>
        <p:txBody>
          <a:bodyPr anchor="t">
            <a:noAutofit/>
          </a:bodyPr>
          <a:p>
            <a:pPr algn="just">
              <a:lnSpc>
                <a:spcPct val="100000"/>
              </a:lnSpc>
              <a:tabLst>
                <a:tab pos="0" algn="l"/>
              </a:tabLst>
              <a:defRPr/>
            </a:pPr>
            <a:r>
              <a:rPr lang="en-US" sz="2800" b="0" u="none" strike="noStrike">
                <a:solidFill>
                  <a:srgbClr val="002060"/>
                </a:solidFill>
                <a:latin typeface="Amarante"/>
                <a:ea typeface="Amarante"/>
              </a:rPr>
              <a:t>La quimiotripsina ilustra los principios básicos de catálisis e inhibición</a:t>
            </a:r>
            <a:endParaRPr lang="es-MX" sz="2800" b="0" u="none" strike="noStrike">
              <a:solidFill>
                <a:srgbClr val="000000"/>
              </a:solidFill>
              <a:latin typeface="Arial"/>
            </a:endParaRPr>
          </a:p>
        </p:txBody>
      </p:sp>
      <p:sp>
        <p:nvSpPr>
          <p:cNvPr id="333508788" name="Shape 170"/>
          <p:cNvSpPr/>
          <p:nvPr/>
        </p:nvSpPr>
        <p:spPr bwMode="auto">
          <a:xfrm>
            <a:off x="1103400" y="2047680"/>
            <a:ext cx="7627320" cy="83052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400" b="1" u="none" strike="noStrike">
                <a:solidFill>
                  <a:schemeClr val="dk1"/>
                </a:solidFill>
                <a:latin typeface="Arial"/>
                <a:ea typeface="Arial"/>
              </a:rPr>
              <a:t>La </a:t>
            </a:r>
            <a:r>
              <a:rPr lang="en-US" sz="2400" b="1" u="none" strike="noStrike">
                <a:solidFill>
                  <a:srgbClr val="FF0000"/>
                </a:solidFill>
                <a:latin typeface="Arial"/>
                <a:ea typeface="Arial"/>
              </a:rPr>
              <a:t>Ser195</a:t>
            </a:r>
            <a:r>
              <a:rPr lang="en-US" sz="2400" b="1" u="none" strike="noStrike">
                <a:solidFill>
                  <a:schemeClr val="dk1"/>
                </a:solidFill>
                <a:latin typeface="Arial"/>
                <a:ea typeface="Arial"/>
              </a:rPr>
              <a:t> es necesaria para la actividad de la Quimiotripsina.</a:t>
            </a:r>
            <a:endParaRPr lang="es-MX" sz="2400" b="0" u="none" strike="noStrike">
              <a:solidFill>
                <a:srgbClr val="000000"/>
              </a:solidFill>
              <a:latin typeface="Arial"/>
            </a:endParaRPr>
          </a:p>
        </p:txBody>
      </p:sp>
      <p:sp>
        <p:nvSpPr>
          <p:cNvPr id="1669665463"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07215517" name="Shape 195"/>
          <p:cNvSpPr/>
          <p:nvPr/>
        </p:nvSpPr>
        <p:spPr bwMode="auto">
          <a:xfrm>
            <a:off x="228600" y="3849840"/>
            <a:ext cx="8915040" cy="64584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Los pasos en la catálisis son explicados por la rápida formación del intermediario acil-enzima y la lenta liberación del componente acilo para regenerar a la enzima libre.</a:t>
            </a:r>
            <a:endParaRPr lang="es-MX" sz="1800" b="0" u="none" strike="noStrike">
              <a:solidFill>
                <a:srgbClr val="000000"/>
              </a:solidFill>
              <a:latin typeface="Arial"/>
            </a:endParaRPr>
          </a:p>
        </p:txBody>
      </p:sp>
      <p:pic>
        <p:nvPicPr>
          <p:cNvPr id="1663956498" name="Shape 196" descr=""/>
          <p:cNvPicPr/>
          <p:nvPr/>
        </p:nvPicPr>
        <p:blipFill rotWithShape="1">
          <a:blip r:embed="rId3"/>
          <a:stretch/>
        </p:blipFill>
        <p:spPr bwMode="auto">
          <a:xfrm>
            <a:off x="523800" y="159120"/>
            <a:ext cx="8553240" cy="1176120"/>
          </a:xfrm>
          <a:prstGeom prst="rect">
            <a:avLst/>
          </a:prstGeom>
          <a:noFill/>
          <a:ln w="0">
            <a:noFill/>
          </a:ln>
        </p:spPr>
      </p:pic>
      <p:sp>
        <p:nvSpPr>
          <p:cNvPr id="1475406080" name="Shape 197"/>
          <p:cNvSpPr/>
          <p:nvPr/>
        </p:nvSpPr>
        <p:spPr bwMode="auto">
          <a:xfrm>
            <a:off x="1449720" y="2106720"/>
            <a:ext cx="7627320" cy="707399"/>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000" b="1" u="none" strike="noStrike">
                <a:solidFill>
                  <a:schemeClr val="dk1"/>
                </a:solidFill>
                <a:latin typeface="Arial"/>
                <a:ea typeface="Arial"/>
              </a:rPr>
              <a:t>La acción de la quimiotripsina procede en dos etapas ligadas por un intermediario enlazado covalentemente.</a:t>
            </a:r>
            <a:endParaRPr lang="es-MX" sz="2000" b="0" u="none" strike="noStrike">
              <a:solidFill>
                <a:srgbClr val="000000"/>
              </a:solidFill>
              <a:latin typeface="Arial"/>
            </a:endParaRPr>
          </a:p>
        </p:txBody>
      </p:sp>
      <p:sp>
        <p:nvSpPr>
          <p:cNvPr id="1069244786"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71907022" name="Shape 203" descr="figure_08_23.jpg"/>
          <p:cNvPicPr/>
          <p:nvPr/>
        </p:nvPicPr>
        <p:blipFill rotWithShape="1">
          <a:blip r:embed="rId3"/>
          <a:stretch/>
        </p:blipFill>
        <p:spPr bwMode="auto">
          <a:xfrm>
            <a:off x="288000" y="1776960"/>
            <a:ext cx="8534160" cy="315144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22435488" name="Shape 208"/>
          <p:cNvSpPr/>
          <p:nvPr/>
        </p:nvSpPr>
        <p:spPr bwMode="auto">
          <a:xfrm>
            <a:off x="812878" y="3530518"/>
            <a:ext cx="7810200" cy="92304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El marcador de afinidad tosil-</a:t>
            </a:r>
            <a:r>
              <a:rPr lang="en-US" sz="1800" b="0" u="none" strike="noStrike" cap="small">
                <a:solidFill>
                  <a:schemeClr val="dk1"/>
                </a:solidFill>
                <a:latin typeface="Calibri"/>
                <a:ea typeface="Calibri"/>
              </a:rPr>
              <a:t>l</a:t>
            </a:r>
            <a:r>
              <a:rPr lang="en-US" sz="1800" b="0" u="none" strike="noStrike">
                <a:solidFill>
                  <a:schemeClr val="dk1"/>
                </a:solidFill>
                <a:latin typeface="Calibri"/>
                <a:ea typeface="Calibri"/>
              </a:rPr>
              <a:t>-fenilalanin-clorometil-cetona (TPCK) modifica covalentemente a la His 57 en la Quimiotripsina, lo que conlleva a una pérdida de la actividad.</a:t>
            </a:r>
            <a:endParaRPr lang="es-MX" sz="1800" b="0" u="none" strike="noStrike">
              <a:solidFill>
                <a:srgbClr val="000000"/>
              </a:solidFill>
              <a:latin typeface="Arial"/>
            </a:endParaRPr>
          </a:p>
        </p:txBody>
      </p:sp>
      <p:pic>
        <p:nvPicPr>
          <p:cNvPr id="2098141099" name="Shape 209" descr=""/>
          <p:cNvPicPr/>
          <p:nvPr/>
        </p:nvPicPr>
        <p:blipFill rotWithShape="1">
          <a:blip r:embed="rId3"/>
          <a:stretch/>
        </p:blipFill>
        <p:spPr bwMode="auto">
          <a:xfrm>
            <a:off x="523800" y="159120"/>
            <a:ext cx="8553240" cy="1176120"/>
          </a:xfrm>
          <a:prstGeom prst="rect">
            <a:avLst/>
          </a:prstGeom>
          <a:noFill/>
          <a:ln w="0">
            <a:noFill/>
          </a:ln>
        </p:spPr>
      </p:pic>
      <p:sp>
        <p:nvSpPr>
          <p:cNvPr id="119441068" name="Shape 210"/>
          <p:cNvSpPr/>
          <p:nvPr/>
        </p:nvSpPr>
        <p:spPr bwMode="auto">
          <a:xfrm>
            <a:off x="1223279" y="2217240"/>
            <a:ext cx="7627320" cy="707399"/>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000" b="1" u="none" strike="noStrike">
                <a:solidFill>
                  <a:schemeClr val="dk1"/>
                </a:solidFill>
                <a:latin typeface="Arial"/>
                <a:ea typeface="Arial"/>
              </a:rPr>
              <a:t>El rol catalítico de la His 57 fue demostrado por marcado de afinidad.</a:t>
            </a:r>
            <a:endParaRPr lang="es-MX" sz="2000" b="0" u="none" strike="noStrike">
              <a:solidFill>
                <a:srgbClr val="000000"/>
              </a:solidFill>
              <a:latin typeface="Arial"/>
            </a:endParaRPr>
          </a:p>
        </p:txBody>
      </p:sp>
      <p:sp>
        <p:nvSpPr>
          <p:cNvPr id="1638137979"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6385887" name="Shape 215"/>
          <p:cNvSpPr/>
          <p:nvPr/>
        </p:nvSpPr>
        <p:spPr bwMode="auto">
          <a:xfrm>
            <a:off x="596878" y="3416400"/>
            <a:ext cx="8567280" cy="147708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La His remueve un protón de la Ser 195, generando un ión alcóxido altamente reactivo.</a:t>
            </a:r>
            <a:endParaRPr lang="es-MX" sz="1800" b="0" u="none" strike="noStrike">
              <a:solidFill>
                <a:srgbClr val="000000"/>
              </a:solidFill>
              <a:latin typeface="Arial"/>
            </a:endParaRPr>
          </a:p>
          <a:p>
            <a:pPr>
              <a:lnSpc>
                <a:spcPct val="100000"/>
              </a:lnSpc>
              <a:tabLst>
                <a:tab pos="0" algn="l"/>
              </a:tabLst>
              <a:defRPr/>
            </a:pPr>
            <a:endParaRPr lang="es-MX" sz="1800" b="0" u="none" strike="noStrike">
              <a:solidFill>
                <a:srgbClr val="000000"/>
              </a:solidFill>
              <a:latin typeface="Arial"/>
            </a:endParaRPr>
          </a:p>
          <a:p>
            <a:pPr>
              <a:lnSpc>
                <a:spcPct val="100000"/>
              </a:lnSpc>
              <a:tabLst>
                <a:tab pos="0" algn="l"/>
              </a:tabLst>
              <a:defRPr/>
            </a:pPr>
            <a:r>
              <a:rPr lang="en-US" sz="1800" b="0" u="none" strike="noStrike">
                <a:solidFill>
                  <a:schemeClr val="dk1"/>
                </a:solidFill>
                <a:latin typeface="Calibri"/>
                <a:ea typeface="Calibri"/>
              </a:rPr>
              <a:t>El ión alcóxido ataca el enlace peptídico del sustrato.</a:t>
            </a:r>
            <a:endParaRPr lang="es-MX" sz="1800" b="0" u="none" strike="noStrike">
              <a:solidFill>
                <a:srgbClr val="000000"/>
              </a:solidFill>
              <a:latin typeface="Arial"/>
            </a:endParaRPr>
          </a:p>
          <a:p>
            <a:pPr>
              <a:lnSpc>
                <a:spcPct val="100000"/>
              </a:lnSpc>
              <a:tabLst>
                <a:tab pos="0" algn="l"/>
              </a:tabLst>
              <a:defRPr/>
            </a:pPr>
            <a:endParaRPr lang="es-MX" sz="1800" b="0" u="none" strike="noStrike">
              <a:solidFill>
                <a:srgbClr val="000000"/>
              </a:solidFill>
              <a:latin typeface="Arial"/>
            </a:endParaRPr>
          </a:p>
          <a:p>
            <a:pPr>
              <a:lnSpc>
                <a:spcPct val="100000"/>
              </a:lnSpc>
              <a:tabLst>
                <a:tab pos="0" algn="l"/>
              </a:tabLst>
              <a:defRPr/>
            </a:pPr>
            <a:r>
              <a:rPr lang="en-US" sz="1800" b="0" u="none" strike="noStrike">
                <a:solidFill>
                  <a:schemeClr val="dk1"/>
                </a:solidFill>
                <a:latin typeface="Calibri"/>
                <a:ea typeface="Calibri"/>
              </a:rPr>
              <a:t>El Asp orienta a la His y la hace un mejor aceptor de protones.</a:t>
            </a:r>
            <a:endParaRPr lang="es-MX" sz="1800" b="0" u="none" strike="noStrike">
              <a:solidFill>
                <a:srgbClr val="000000"/>
              </a:solidFill>
              <a:latin typeface="Arial"/>
            </a:endParaRPr>
          </a:p>
        </p:txBody>
      </p:sp>
      <p:pic>
        <p:nvPicPr>
          <p:cNvPr id="1532993590" name="Shape 216" descr=""/>
          <p:cNvPicPr/>
          <p:nvPr/>
        </p:nvPicPr>
        <p:blipFill rotWithShape="1">
          <a:blip r:embed="rId3"/>
          <a:stretch/>
        </p:blipFill>
        <p:spPr bwMode="auto">
          <a:xfrm>
            <a:off x="523800" y="159120"/>
            <a:ext cx="8553240" cy="1176120"/>
          </a:xfrm>
          <a:prstGeom prst="rect">
            <a:avLst/>
          </a:prstGeom>
          <a:noFill/>
          <a:ln w="0">
            <a:noFill/>
          </a:ln>
        </p:spPr>
      </p:pic>
      <p:sp>
        <p:nvSpPr>
          <p:cNvPr id="984916660" name="Shape 217"/>
          <p:cNvSpPr/>
          <p:nvPr/>
        </p:nvSpPr>
        <p:spPr bwMode="auto">
          <a:xfrm>
            <a:off x="1136880" y="2077200"/>
            <a:ext cx="7627320" cy="707399"/>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000" b="1" u="none" strike="noStrike">
                <a:solidFill>
                  <a:schemeClr val="dk1"/>
                </a:solidFill>
                <a:latin typeface="Arial"/>
                <a:ea typeface="Arial"/>
              </a:rPr>
              <a:t>La Ser es parte de una tríada catalítica que incluye a la His y al Asp</a:t>
            </a:r>
            <a:endParaRPr lang="es-MX" sz="2000" b="0" u="none" strike="noStrike">
              <a:solidFill>
                <a:srgbClr val="000000"/>
              </a:solidFill>
              <a:latin typeface="Arial"/>
            </a:endParaRPr>
          </a:p>
        </p:txBody>
      </p:sp>
      <p:sp>
        <p:nvSpPr>
          <p:cNvPr id="363823333"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00936625" name="Shape 7169"/>
          <p:cNvSpPr txBox="1">
            <a:spLocks noChangeShapeType="1" noGrp="1"/>
          </p:cNvSpPr>
          <p:nvPr/>
        </p:nvSpPr>
        <p:spPr bwMode="auto">
          <a:xfrm>
            <a:off x="377825" y="1800225"/>
            <a:ext cx="3941762" cy="1465262"/>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Los reactantes en las enzimas son llamados sustratos.</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proteolíticas catalizan la hidrólisis de los enlaces peptídicos.</a:t>
            </a:r>
            <a:endParaRPr/>
          </a:p>
        </p:txBody>
      </p:sp>
      <p:sp>
        <p:nvSpPr>
          <p:cNvPr id="822644293" name="Shape 7170"/>
          <p:cNvSpPr txBox="1">
            <a:spLocks noChangeShapeType="1" noGrp="1"/>
          </p:cNvSpPr>
          <p:nvPr/>
        </p:nvSpPr>
        <p:spPr bwMode="auto">
          <a:xfrm>
            <a:off x="304800" y="304800"/>
            <a:ext cx="8610600" cy="825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b="1" i="0" u="none">
                <a:solidFill>
                  <a:srgbClr val="2478AE"/>
                </a:solidFill>
                <a:latin typeface="Times New Roman"/>
              </a:rPr>
              <a:t>Las enzimas proteolíticas </a:t>
            </a:r>
            <a:r>
              <a:rPr lang="es-MX" b="1" i="0" u="none">
                <a:solidFill>
                  <a:srgbClr val="2478AE"/>
                </a:solidFill>
                <a:latin typeface="Times New Roman"/>
              </a:rPr>
              <a:t>ilustran el rango de la </a:t>
            </a:r>
            <a:r>
              <a:rPr lang="es-MX" b="1" i="0" u="none">
                <a:solidFill>
                  <a:srgbClr val="2478AE"/>
                </a:solidFill>
                <a:latin typeface="Times New Roman"/>
              </a:rPr>
              <a:t>especificidad enzimática.</a:t>
            </a:r>
            <a:endParaRPr/>
          </a:p>
        </p:txBody>
      </p:sp>
      <p:sp>
        <p:nvSpPr>
          <p:cNvPr id="1952078771" name="Shape 7171"/>
          <p:cNvSpPr txBox="1">
            <a:spLocks noChangeShapeType="1" noGrp="1"/>
          </p:cNvSpPr>
          <p:nvPr/>
        </p:nvSpPr>
        <p:spPr bwMode="auto">
          <a:xfrm>
            <a:off x="5638800" y="1811337"/>
            <a:ext cx="3124200" cy="1068387"/>
          </a:xfrm>
          <a:prstGeom prst="rect">
            <a:avLst/>
          </a:prstGeom>
          <a:noFill/>
          <a:ln w="9360">
            <a:solidFill>
              <a:srgbClr val="333399"/>
            </a:solidFill>
            <a:miter/>
            <a:headEnd/>
            <a:tailEnd/>
          </a:ln>
          <a:effectLst>
            <a:outerShdw dist="12727" dir="8099999" algn="ctr" rotWithShape="0">
              <a:srgbClr val="000000">
                <a:alpha val="20000"/>
              </a:srgbClr>
            </a:outerShdw>
          </a:effectLst>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600"/>
              <a:t>Las reacciones de hidrólisis, la ruptura de un enlace químico por la adición de una molécula de agua, son comunes en bioquímica.</a:t>
            </a:r>
            <a:endParaRPr/>
          </a:p>
        </p:txBody>
      </p:sp>
      <p:pic>
        <p:nvPicPr>
          <p:cNvPr id="1570534335" name="Image 7172"/>
          <p:cNvPicPr>
            <a:picLocks noChangeAspect="1" noGrp="1"/>
          </p:cNvPicPr>
          <p:nvPr/>
        </p:nvPicPr>
        <p:blipFill rotWithShape="1">
          <a:blip r:embed="rId3"/>
          <a:stretch/>
        </p:blipFill>
        <p:spPr bwMode="auto">
          <a:xfrm>
            <a:off x="360362" y="3611562"/>
            <a:ext cx="8534400" cy="2687637"/>
          </a:xfrm>
          <a:prstGeom prst="rect">
            <a:avLst/>
          </a:prstGeom>
          <a:noFill/>
        </p:spPr>
      </p:pic>
      <p:sp>
        <p:nvSpPr>
          <p:cNvPr id="867157857" name="Shape 7173"/>
          <p:cNvSpPr>
            <a:spLocks noChangeShapeType="1" noGrp="1"/>
          </p:cNvSpPr>
          <p:nvPr/>
        </p:nvSpPr>
        <p:spPr bwMode="auto">
          <a:xfrm>
            <a:off x="381000" y="1268412"/>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31108126" name="Shape 223" descr="figure_08_24.jpg"/>
          <p:cNvPicPr/>
          <p:nvPr/>
        </p:nvPicPr>
        <p:blipFill rotWithShape="1">
          <a:blip r:embed="rId3"/>
          <a:stretch/>
        </p:blipFill>
        <p:spPr bwMode="auto">
          <a:xfrm>
            <a:off x="321840" y="1956600"/>
            <a:ext cx="8534160" cy="241992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378007526" name="Shape 229" descr="figure_08_25.jpg"/>
          <p:cNvPicPr/>
          <p:nvPr/>
        </p:nvPicPr>
        <p:blipFill rotWithShape="1">
          <a:blip r:embed="rId3"/>
          <a:stretch/>
        </p:blipFill>
        <p:spPr bwMode="auto">
          <a:xfrm>
            <a:off x="296280" y="328319"/>
            <a:ext cx="8534160" cy="619920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6817453" name="Shape 234"/>
          <p:cNvSpPr/>
          <p:nvPr/>
        </p:nvSpPr>
        <p:spPr bwMode="auto">
          <a:xfrm>
            <a:off x="888840" y="3454560"/>
            <a:ext cx="8051400" cy="64584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El hueco Oxianión, una región del sitio activo, estabiliza el intermediario de reacción tetrahédrico.</a:t>
            </a:r>
            <a:endParaRPr lang="es-MX" sz="1800" b="0" u="none" strike="noStrike">
              <a:solidFill>
                <a:srgbClr val="000000"/>
              </a:solidFill>
              <a:latin typeface="Arial"/>
            </a:endParaRPr>
          </a:p>
        </p:txBody>
      </p:sp>
      <p:pic>
        <p:nvPicPr>
          <p:cNvPr id="1301039355" name="Shape 235" descr=""/>
          <p:cNvPicPr/>
          <p:nvPr/>
        </p:nvPicPr>
        <p:blipFill rotWithShape="1">
          <a:blip r:embed="rId3"/>
          <a:stretch/>
        </p:blipFill>
        <p:spPr bwMode="auto">
          <a:xfrm>
            <a:off x="523800" y="159120"/>
            <a:ext cx="8553240" cy="1176120"/>
          </a:xfrm>
          <a:prstGeom prst="rect">
            <a:avLst/>
          </a:prstGeom>
          <a:noFill/>
          <a:ln w="0">
            <a:noFill/>
          </a:ln>
        </p:spPr>
      </p:pic>
      <p:sp>
        <p:nvSpPr>
          <p:cNvPr id="793481272" name="Shape 236"/>
          <p:cNvSpPr/>
          <p:nvPr/>
        </p:nvSpPr>
        <p:spPr bwMode="auto">
          <a:xfrm>
            <a:off x="1136880" y="2077200"/>
            <a:ext cx="7627320" cy="707399"/>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000" b="1" u="none" strike="noStrike">
                <a:solidFill>
                  <a:schemeClr val="dk1"/>
                </a:solidFill>
                <a:latin typeface="Arial"/>
                <a:ea typeface="Arial"/>
              </a:rPr>
              <a:t>La Ser es parte de una tríada catalítica que incluye a la His y al Asp</a:t>
            </a:r>
            <a:endParaRPr lang="es-MX" sz="2000" b="0" u="none" strike="noStrike">
              <a:solidFill>
                <a:srgbClr val="000000"/>
              </a:solidFill>
              <a:latin typeface="Arial"/>
            </a:endParaRPr>
          </a:p>
        </p:txBody>
      </p:sp>
      <p:sp>
        <p:nvSpPr>
          <p:cNvPr id="2124179212"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35429459" name="Shape 242" descr="figure_08_26.jpg"/>
          <p:cNvPicPr/>
          <p:nvPr/>
        </p:nvPicPr>
        <p:blipFill rotWithShape="1">
          <a:blip r:embed="rId3"/>
          <a:stretch/>
        </p:blipFill>
        <p:spPr bwMode="auto">
          <a:xfrm>
            <a:off x="1286279" y="153000"/>
            <a:ext cx="6723360" cy="653472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27409811" name="Shape 247"/>
          <p:cNvSpPr/>
          <p:nvPr/>
        </p:nvSpPr>
        <p:spPr bwMode="auto">
          <a:xfrm>
            <a:off x="952560" y="3759120"/>
            <a:ext cx="8089560" cy="923040"/>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1800" b="0" u="none" strike="noStrike">
                <a:solidFill>
                  <a:schemeClr val="dk1"/>
                </a:solidFill>
                <a:latin typeface="Calibri"/>
                <a:ea typeface="Calibri"/>
              </a:rPr>
              <a:t>La especificidad de la quimiotripsina es representada por su hueco S1, un hueco hidrófobo que se une a un residuo hidrófobo en el sustrato y posiciona a los enlaces peptídicos adyacentes para su ruptura.</a:t>
            </a:r>
            <a:endParaRPr lang="es-MX" sz="1800" b="0" u="none" strike="noStrike">
              <a:solidFill>
                <a:srgbClr val="000000"/>
              </a:solidFill>
              <a:latin typeface="Arial"/>
            </a:endParaRPr>
          </a:p>
        </p:txBody>
      </p:sp>
      <p:pic>
        <p:nvPicPr>
          <p:cNvPr id="1064642807" name="Shape 248" descr=""/>
          <p:cNvPicPr/>
          <p:nvPr/>
        </p:nvPicPr>
        <p:blipFill rotWithShape="1">
          <a:blip r:embed="rId3"/>
          <a:stretch/>
        </p:blipFill>
        <p:spPr bwMode="auto">
          <a:xfrm>
            <a:off x="523800" y="159120"/>
            <a:ext cx="8553240" cy="1176120"/>
          </a:xfrm>
          <a:prstGeom prst="rect">
            <a:avLst/>
          </a:prstGeom>
          <a:noFill/>
          <a:ln w="0">
            <a:noFill/>
          </a:ln>
        </p:spPr>
      </p:pic>
      <p:sp>
        <p:nvSpPr>
          <p:cNvPr id="1676865436" name="Shape 249"/>
          <p:cNvSpPr/>
          <p:nvPr/>
        </p:nvSpPr>
        <p:spPr bwMode="auto">
          <a:xfrm>
            <a:off x="1136880" y="2077200"/>
            <a:ext cx="7627320" cy="707399"/>
          </a:xfrm>
          <a:prstGeom prst="rect">
            <a:avLst/>
          </a:prstGeom>
          <a:noFill/>
          <a:ln w="0">
            <a:noFill/>
          </a:ln>
        </p:spPr>
        <p:style>
          <a:lnRef idx="0"/>
          <a:fillRef idx="0"/>
          <a:effectRef idx="0"/>
          <a:fontRef idx="minor"/>
        </p:style>
        <p:txBody>
          <a:bodyPr anchor="t">
            <a:noAutofit/>
          </a:bodyPr>
          <a:p>
            <a:pPr>
              <a:lnSpc>
                <a:spcPct val="100000"/>
              </a:lnSpc>
              <a:tabLst>
                <a:tab pos="0" algn="l"/>
              </a:tabLst>
              <a:defRPr/>
            </a:pPr>
            <a:r>
              <a:rPr lang="en-US" sz="2000" b="1" u="none" strike="noStrike">
                <a:solidFill>
                  <a:schemeClr val="dk1"/>
                </a:solidFill>
                <a:latin typeface="Arial"/>
                <a:ea typeface="Arial"/>
              </a:rPr>
              <a:t>La Ser es parte de una tríada catalítica que incluye a la His y al Asp</a:t>
            </a:r>
            <a:endParaRPr lang="es-MX" sz="2000" b="0" u="none" strike="noStrike">
              <a:solidFill>
                <a:srgbClr val="000000"/>
              </a:solidFill>
              <a:latin typeface="Arial"/>
            </a:endParaRPr>
          </a:p>
        </p:txBody>
      </p:sp>
      <p:sp>
        <p:nvSpPr>
          <p:cNvPr id="932746761" name=""/>
          <p:cNvSpPr/>
          <p:nvPr/>
        </p:nvSpPr>
        <p:spPr bwMode="auto">
          <a:xfrm>
            <a:off x="381240" y="1269000"/>
            <a:ext cx="8326440" cy="1440"/>
          </a:xfrm>
          <a:prstGeom prst="line">
            <a:avLst/>
          </a:prstGeom>
          <a:ln w="25560">
            <a:solidFill>
              <a:srgbClr val="BBE0E3"/>
            </a:solidFill>
            <a:miter/>
          </a:ln>
        </p:spPr>
        <p:style>
          <a:lnRef idx="0"/>
          <a:fillRef idx="0"/>
          <a:effectRef idx="0"/>
          <a:fontRef idx="minor"/>
        </p:style>
        <p:txBody>
          <a:bodyPr lIns="90000" tIns="-45360" rIns="90000" bIns="-45360" anchor="t">
            <a:noAutofit/>
          </a:bodyPr>
          <a:p>
            <a:pPr>
              <a:defRPr/>
            </a:pPr>
            <a:endParaRPr lang="es-MX" sz="1800" b="0" u="none" strike="noStrike">
              <a:solidFill>
                <a:srgbClr val="000000"/>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923283235" name="Shape 255" descr="figure_08_27.jpg"/>
          <p:cNvPicPr/>
          <p:nvPr/>
        </p:nvPicPr>
        <p:blipFill rotWithShape="1">
          <a:blip r:embed="rId3"/>
          <a:stretch/>
        </p:blipFill>
        <p:spPr bwMode="auto">
          <a:xfrm>
            <a:off x="2117160" y="110160"/>
            <a:ext cx="5010480" cy="653472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30964320" name="Shape 260" descr="unnumbered_08_p139.jpg"/>
          <p:cNvPicPr/>
          <p:nvPr/>
        </p:nvPicPr>
        <p:blipFill rotWithShape="1">
          <a:blip r:embed="rId3"/>
          <a:stretch/>
        </p:blipFill>
        <p:spPr bwMode="auto">
          <a:xfrm>
            <a:off x="347040" y="2275920"/>
            <a:ext cx="8534160" cy="255996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068233686" name="Shape 265" descr=""/>
          <p:cNvPicPr/>
          <p:nvPr/>
        </p:nvPicPr>
        <p:blipFill rotWithShape="1">
          <a:blip r:embed="rId3"/>
          <a:stretch/>
        </p:blipFill>
        <p:spPr bwMode="auto">
          <a:xfrm>
            <a:off x="184320" y="404640"/>
            <a:ext cx="8773920" cy="605268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553997414" name="Shape 270" descr=""/>
          <p:cNvPicPr/>
          <p:nvPr/>
        </p:nvPicPr>
        <p:blipFill rotWithShape="1">
          <a:blip r:embed="rId3"/>
          <a:stretch/>
        </p:blipFill>
        <p:spPr bwMode="auto">
          <a:xfrm>
            <a:off x="191160" y="242280"/>
            <a:ext cx="5176800" cy="2184480"/>
          </a:xfrm>
          <a:prstGeom prst="rect">
            <a:avLst/>
          </a:prstGeom>
          <a:noFill/>
          <a:ln w="0">
            <a:noFill/>
          </a:ln>
        </p:spPr>
      </p:pic>
      <p:pic>
        <p:nvPicPr>
          <p:cNvPr id="767997130" name="Shape 271" descr=""/>
          <p:cNvPicPr/>
          <p:nvPr/>
        </p:nvPicPr>
        <p:blipFill rotWithShape="1">
          <a:blip r:embed="rId4"/>
          <a:stretch/>
        </p:blipFill>
        <p:spPr bwMode="auto">
          <a:xfrm>
            <a:off x="0" y="4223880"/>
            <a:ext cx="5367960" cy="2633760"/>
          </a:xfrm>
          <a:prstGeom prst="rect">
            <a:avLst/>
          </a:prstGeom>
          <a:noFill/>
          <a:ln w="0">
            <a:noFill/>
          </a:ln>
        </p:spPr>
      </p:pic>
      <p:pic>
        <p:nvPicPr>
          <p:cNvPr id="867733384" name="Shape 272" descr=""/>
          <p:cNvPicPr/>
          <p:nvPr/>
        </p:nvPicPr>
        <p:blipFill rotWithShape="1">
          <a:blip r:embed="rId5"/>
          <a:stretch/>
        </p:blipFill>
        <p:spPr bwMode="auto">
          <a:xfrm>
            <a:off x="3569040" y="2070360"/>
            <a:ext cx="5375520" cy="248940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460142873" name="Shape 277" descr=""/>
          <p:cNvPicPr/>
          <p:nvPr/>
        </p:nvPicPr>
        <p:blipFill rotWithShape="1">
          <a:blip r:embed="rId3"/>
          <a:stretch/>
        </p:blipFill>
        <p:spPr bwMode="auto">
          <a:xfrm>
            <a:off x="74160" y="2089800"/>
            <a:ext cx="9069480" cy="2742480"/>
          </a:xfrm>
          <a:prstGeom prst="rect">
            <a:avLst/>
          </a:prstGeom>
          <a:noFill/>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22235285" name="Shape 8193"/>
          <p:cNvSpPr txBox="1">
            <a:spLocks noChangeShapeType="1" noGrp="1"/>
          </p:cNvSpPr>
          <p:nvPr/>
        </p:nvSpPr>
        <p:spPr bwMode="auto">
          <a:xfrm>
            <a:off x="1260475" y="1697037"/>
            <a:ext cx="6991350" cy="642936"/>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proteolíticas, </a:t>
            </a:r>
            <a:r>
              <a:rPr lang="es-MX" sz="1800" b="0" i="1" u="none">
                <a:latin typeface="Calibri"/>
              </a:rPr>
              <a:t>tripsina </a:t>
            </a:r>
            <a:r>
              <a:rPr lang="es-MX" sz="1800">
                <a:latin typeface="Calibri"/>
              </a:rPr>
              <a:t>y </a:t>
            </a:r>
            <a:r>
              <a:rPr lang="es-MX" sz="1800" b="0" i="1" u="none">
                <a:latin typeface="Calibri"/>
              </a:rPr>
              <a:t>papaína </a:t>
            </a:r>
            <a:r>
              <a:rPr lang="es-MX" sz="1800">
                <a:latin typeface="Calibri"/>
              </a:rPr>
              <a:t>tienen diferentes grados de especificidad.</a:t>
            </a:r>
            <a:endParaRPr/>
          </a:p>
        </p:txBody>
      </p:sp>
      <p:sp>
        <p:nvSpPr>
          <p:cNvPr id="774911618" name="Shape 8194"/>
          <p:cNvSpPr txBox="1">
            <a:spLocks noChangeShapeType="1" noGrp="1"/>
          </p:cNvSpPr>
          <p:nvPr/>
        </p:nvSpPr>
        <p:spPr bwMode="auto">
          <a:xfrm>
            <a:off x="304800" y="304800"/>
            <a:ext cx="8610600" cy="825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b="1" i="0" u="none">
                <a:solidFill>
                  <a:srgbClr val="2478AE"/>
                </a:solidFill>
                <a:latin typeface="Times New Roman"/>
              </a:rPr>
              <a:t>Las enzimas proteolíticas ilustran el rango de la especificidad enzimática.</a:t>
            </a:r>
            <a:endParaRPr/>
          </a:p>
        </p:txBody>
      </p:sp>
      <p:sp>
        <p:nvSpPr>
          <p:cNvPr id="1779822559" name="Shape 8195"/>
          <p:cNvSpPr>
            <a:spLocks noChangeShapeType="1" noGrp="1"/>
          </p:cNvSpPr>
          <p:nvPr/>
        </p:nvSpPr>
        <p:spPr bwMode="auto">
          <a:xfrm>
            <a:off x="381000" y="1279525"/>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1580608947" name="Image 8196"/>
          <p:cNvPicPr>
            <a:picLocks noChangeAspect="1" noGrp="1"/>
          </p:cNvPicPr>
          <p:nvPr/>
        </p:nvPicPr>
        <p:blipFill rotWithShape="1">
          <a:blip r:embed="rId3"/>
          <a:srcRect l="0" t="0" r="0" b="64161"/>
          <a:stretch/>
        </p:blipFill>
        <p:spPr bwMode="auto">
          <a:xfrm>
            <a:off x="612775" y="2879725"/>
            <a:ext cx="3886200" cy="2151062"/>
          </a:xfrm>
          <a:prstGeom prst="rect">
            <a:avLst/>
          </a:prstGeom>
          <a:noFill/>
        </p:spPr>
      </p:pic>
      <p:pic>
        <p:nvPicPr>
          <p:cNvPr id="1644102147" name="Image 8197"/>
          <p:cNvPicPr>
            <a:picLocks noChangeAspect="1" noGrp="1"/>
          </p:cNvPicPr>
          <p:nvPr/>
        </p:nvPicPr>
        <p:blipFill rotWithShape="1">
          <a:blip r:embed="rId3"/>
          <a:srcRect l="0" t="34131" r="0" b="29878"/>
          <a:stretch/>
        </p:blipFill>
        <p:spPr bwMode="auto">
          <a:xfrm>
            <a:off x="4859337" y="2879725"/>
            <a:ext cx="3886200" cy="2160587"/>
          </a:xfrm>
          <a:prstGeom prst="rect">
            <a:avLst/>
          </a:prstGeom>
          <a:noFill/>
        </p:spPr>
      </p:pic>
      <p:pic>
        <p:nvPicPr>
          <p:cNvPr id="359979171" name="Image 8198"/>
          <p:cNvPicPr>
            <a:picLocks noChangeAspect="1" noGrp="1"/>
          </p:cNvPicPr>
          <p:nvPr/>
        </p:nvPicPr>
        <p:blipFill rotWithShape="1">
          <a:blip r:embed="rId3"/>
          <a:srcRect l="-1212" t="66607" r="1227" b="8075"/>
          <a:stretch/>
        </p:blipFill>
        <p:spPr bwMode="auto">
          <a:xfrm>
            <a:off x="5059362" y="5287962"/>
            <a:ext cx="3581400" cy="13716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21914326" name="Shape 9217"/>
          <p:cNvSpPr txBox="1">
            <a:spLocks noChangeShapeType="1" noGrp="1"/>
          </p:cNvSpPr>
          <p:nvPr/>
        </p:nvSpPr>
        <p:spPr bwMode="auto">
          <a:xfrm>
            <a:off x="304800" y="304800"/>
            <a:ext cx="8610600" cy="5207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800" b="1" i="0" u="none">
                <a:solidFill>
                  <a:srgbClr val="2478AE"/>
                </a:solidFill>
                <a:latin typeface="Times New Roman"/>
              </a:rPr>
              <a:t>Existen seis clases principales de enzimas</a:t>
            </a:r>
            <a:endParaRPr/>
          </a:p>
        </p:txBody>
      </p:sp>
      <p:sp>
        <p:nvSpPr>
          <p:cNvPr id="644190724" name="Shape 9218"/>
          <p:cNvSpPr>
            <a:spLocks noChangeShapeType="1" noGrp="1"/>
          </p:cNvSpPr>
          <p:nvPr/>
        </p:nvSpPr>
        <p:spPr bwMode="auto">
          <a:xfrm>
            <a:off x="360362" y="825500"/>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192795731" name="Image 9219"/>
          <p:cNvPicPr>
            <a:picLocks noChangeAspect="1" noGrp="1"/>
          </p:cNvPicPr>
          <p:nvPr/>
        </p:nvPicPr>
        <p:blipFill rotWithShape="1">
          <a:blip r:embed="rId3"/>
          <a:stretch/>
        </p:blipFill>
        <p:spPr bwMode="auto">
          <a:xfrm>
            <a:off x="539750" y="1079500"/>
            <a:ext cx="8086725" cy="517842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92519068" name="Shape 11265"/>
          <p:cNvSpPr txBox="1">
            <a:spLocks noChangeShapeType="1" noGrp="1"/>
          </p:cNvSpPr>
          <p:nvPr/>
        </p:nvSpPr>
        <p:spPr bwMode="auto">
          <a:xfrm flipH="0" flipV="0">
            <a:off x="380999" y="1498070"/>
            <a:ext cx="8458919" cy="2295123"/>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Los </a:t>
            </a:r>
            <a:r>
              <a:rPr lang="es-MX" sz="1800" b="0" i="1" u="none">
                <a:latin typeface="Calibri"/>
              </a:rPr>
              <a:t>cofactores </a:t>
            </a:r>
            <a:r>
              <a:rPr lang="es-MX" sz="1800">
                <a:latin typeface="Calibri"/>
              </a:rPr>
              <a:t>son moléculas pequeñas que algunas enzimas necesitan para su actividad. Las dos clases principales de cofactores son </a:t>
            </a:r>
            <a:r>
              <a:rPr lang="es-MX" sz="1800" b="1" i="1" u="none">
                <a:latin typeface="Calibri"/>
              </a:rPr>
              <a:t>coenzimas </a:t>
            </a:r>
            <a:r>
              <a:rPr lang="es-MX" sz="1800">
                <a:latin typeface="Calibri"/>
              </a:rPr>
              <a:t>– moléculas orgánicas provenientes de las vitaminas – y metales.</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coenzimas que están unidas covalentemente son llamadas </a:t>
            </a:r>
            <a:r>
              <a:rPr lang="es-MX" sz="1800" b="1" i="1" u="none">
                <a:latin typeface="Calibri"/>
              </a:rPr>
              <a:t>grupos prostéticos.</a:t>
            </a:r>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b="1" i="1" u="none">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Una enzima con su cofactor es una </a:t>
            </a:r>
            <a:r>
              <a:rPr lang="es-MX" sz="1800" b="1" i="0" u="none">
                <a:latin typeface="Calibri"/>
              </a:rPr>
              <a:t>holoenzima. </a:t>
            </a:r>
            <a:r>
              <a:rPr lang="es-MX" sz="1800">
                <a:latin typeface="Calibri"/>
              </a:rPr>
              <a:t>Sin su cofactor, la enzima es llamada </a:t>
            </a:r>
            <a:r>
              <a:rPr lang="es-MX" sz="1800" b="1" i="0" u="none">
                <a:latin typeface="Calibri"/>
              </a:rPr>
              <a:t>apoenzima.</a:t>
            </a:r>
            <a:endParaRPr/>
          </a:p>
        </p:txBody>
      </p:sp>
      <p:sp>
        <p:nvSpPr>
          <p:cNvPr id="52876597" name="Shape 11266"/>
          <p:cNvSpPr txBox="1">
            <a:spLocks noChangeShapeType="1" noGrp="1"/>
          </p:cNvSpPr>
          <p:nvPr/>
        </p:nvSpPr>
        <p:spPr bwMode="auto">
          <a:xfrm>
            <a:off x="706437" y="304800"/>
            <a:ext cx="8001000" cy="947737"/>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800">
                <a:solidFill>
                  <a:srgbClr val="2478AE"/>
                </a:solidFill>
                <a:latin typeface="Times New Roman"/>
              </a:rPr>
              <a:t>Muchas enzimas requieren de cofactores para su actividad</a:t>
            </a:r>
            <a:endParaRPr/>
          </a:p>
        </p:txBody>
      </p:sp>
      <p:sp>
        <p:nvSpPr>
          <p:cNvPr id="2131333299" name="Shape 11267"/>
          <p:cNvSpPr>
            <a:spLocks noChangeShapeType="1" noGrp="1"/>
          </p:cNvSpPr>
          <p:nvPr/>
        </p:nvSpPr>
        <p:spPr bwMode="auto">
          <a:xfrm>
            <a:off x="381000" y="1258887"/>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pic>
        <p:nvPicPr>
          <p:cNvPr id="2049301286" name=""/>
          <p:cNvPicPr>
            <a:picLocks noChangeAspect="1"/>
          </p:cNvPicPr>
          <p:nvPr/>
        </p:nvPicPr>
        <p:blipFill rotWithShape="1">
          <a:blip r:embed="rId3"/>
          <a:stretch/>
        </p:blipFill>
        <p:spPr bwMode="auto">
          <a:xfrm flipH="0" flipV="0">
            <a:off x="252941" y="4081617"/>
            <a:ext cx="3611328" cy="2407552"/>
          </a:xfrm>
          <a:prstGeom prst="rect">
            <a:avLst/>
          </a:prstGeom>
        </p:spPr>
      </p:pic>
      <p:pic>
        <p:nvPicPr>
          <p:cNvPr id="1451178803" name=""/>
          <p:cNvPicPr>
            <a:picLocks noChangeAspect="1"/>
          </p:cNvPicPr>
          <p:nvPr/>
        </p:nvPicPr>
        <p:blipFill rotWithShape="1">
          <a:blip r:embed="rId4"/>
          <a:stretch/>
        </p:blipFill>
        <p:spPr bwMode="auto">
          <a:xfrm flipH="0" flipV="0">
            <a:off x="4544218" y="3953052"/>
            <a:ext cx="4151604" cy="266468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587666826" name="Image 12289"/>
          <p:cNvPicPr>
            <a:picLocks noChangeAspect="1" noGrp="1"/>
          </p:cNvPicPr>
          <p:nvPr/>
        </p:nvPicPr>
        <p:blipFill rotWithShape="1">
          <a:blip r:embed="rId3"/>
          <a:stretch/>
        </p:blipFill>
        <p:spPr bwMode="auto">
          <a:xfrm>
            <a:off x="1066800" y="36512"/>
            <a:ext cx="7315200" cy="677545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58523277" name="Shape 15361"/>
          <p:cNvSpPr txBox="1">
            <a:spLocks noChangeShapeType="1" noGrp="1"/>
          </p:cNvSpPr>
          <p:nvPr/>
        </p:nvSpPr>
        <p:spPr bwMode="auto">
          <a:xfrm>
            <a:off x="1063624" y="2945641"/>
            <a:ext cx="7407275" cy="3111500"/>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marL="457200" lvl="0" indent="-457200" algn="just">
              <a:lnSpc>
                <a:spcPct val="100000"/>
              </a:lnSpc>
              <a:spcBef>
                <a:spcPts val="13"/>
              </a:spcBef>
              <a:spcAft>
                <a:spcPts val="13"/>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Una reacción ocurrirá sin el aporte de energía, o espontáneamente, solo si Δ</a:t>
            </a:r>
            <a:r>
              <a:rPr lang="es-MX" sz="1800" b="0" i="1" u="none">
                <a:latin typeface="Calibri"/>
              </a:rPr>
              <a:t>G</a:t>
            </a:r>
            <a:r>
              <a:rPr lang="es-MX" sz="1800">
                <a:latin typeface="Calibri"/>
              </a:rPr>
              <a:t> es negativo. Dichas reacciones son llamadas exergónicas.</a:t>
            </a:r>
            <a:endParaRPr/>
          </a:p>
          <a:p>
            <a:pPr marL="457200" lvl="0" indent="-457200" algn="just">
              <a:lnSpc>
                <a:spcPct val="100000"/>
              </a:lnSpc>
              <a:spcBef>
                <a:spcPts val="13"/>
              </a:spcBef>
              <a:spcAft>
                <a:spcPts val="13"/>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b="0" i="0" u="none">
                <a:latin typeface="Calibri"/>
              </a:rPr>
              <a:t>Una reacción no ocurrirá si el Δ</a:t>
            </a:r>
            <a:r>
              <a:rPr lang="es-MX" sz="1800" b="0" i="1" u="none">
                <a:latin typeface="Calibri"/>
              </a:rPr>
              <a:t>G</a:t>
            </a:r>
            <a:r>
              <a:rPr lang="es-MX" sz="1800" b="0" i="0" u="none">
                <a:latin typeface="Calibri"/>
              </a:rPr>
              <a:t> es positivo. Estas reacciones son llamadas endergónicas.</a:t>
            </a:r>
            <a:endParaRPr/>
          </a:p>
          <a:p>
            <a:pPr marL="457200" lvl="0" indent="-457200" algn="just">
              <a:lnSpc>
                <a:spcPct val="100000"/>
              </a:lnSpc>
              <a:spcBef>
                <a:spcPts val="13"/>
              </a:spcBef>
              <a:spcAft>
                <a:spcPts val="13"/>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b="0" i="0" u="none">
                <a:latin typeface="Calibri"/>
              </a:rPr>
              <a:t>Si una reacción está en equilibrio, no hay cambio neto en la cantidad de reactante o producto. En el equilibrio Δ</a:t>
            </a:r>
            <a:r>
              <a:rPr lang="es-MX" sz="1800" b="0" i="1" u="none">
                <a:latin typeface="Calibri"/>
              </a:rPr>
              <a:t>G</a:t>
            </a:r>
            <a:r>
              <a:rPr lang="es-MX" sz="1800" b="0" i="0" u="none">
                <a:latin typeface="Calibri"/>
              </a:rPr>
              <a:t> = 0.</a:t>
            </a:r>
            <a:endParaRPr/>
          </a:p>
          <a:p>
            <a:pPr marL="457200" lvl="0" indent="-457200" algn="just">
              <a:lnSpc>
                <a:spcPct val="100000"/>
              </a:lnSpc>
              <a:spcBef>
                <a:spcPts val="13"/>
              </a:spcBef>
              <a:spcAft>
                <a:spcPts val="13"/>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b="0" i="0" u="none">
                <a:latin typeface="Calibri"/>
              </a:rPr>
              <a:t>El Δ</a:t>
            </a:r>
            <a:r>
              <a:rPr lang="es-MX" sz="1800" b="0" i="1" u="none">
                <a:latin typeface="Calibri"/>
              </a:rPr>
              <a:t>G</a:t>
            </a:r>
            <a:r>
              <a:rPr lang="es-MX" sz="1800" b="0" i="0" u="none">
                <a:latin typeface="Calibri"/>
              </a:rPr>
              <a:t> de una reacción depende solo de la diferencia de energía libre entre los reactantes y los productos y es independiente de cómo ocurra la reacción.</a:t>
            </a:r>
            <a:endParaRPr/>
          </a:p>
          <a:p>
            <a:pPr marL="457200" lvl="0" indent="-457200" algn="just">
              <a:lnSpc>
                <a:spcPct val="100000"/>
              </a:lnSpc>
              <a:spcBef>
                <a:spcPts val="13"/>
              </a:spcBef>
              <a:spcAft>
                <a:spcPts val="13"/>
              </a:spcAft>
              <a:buClr>
                <a:srgbClr val="000000"/>
              </a:buClr>
              <a:buSzPct val="10000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b="0" i="0" u="none">
                <a:latin typeface="Calibri"/>
              </a:rPr>
              <a:t>El Δ</a:t>
            </a:r>
            <a:r>
              <a:rPr lang="es-MX" sz="1800" b="0" i="1" u="none">
                <a:latin typeface="Calibri"/>
              </a:rPr>
              <a:t>G</a:t>
            </a:r>
            <a:r>
              <a:rPr lang="es-MX" sz="1800" b="0" i="0" u="none">
                <a:latin typeface="Calibri"/>
              </a:rPr>
              <a:t> de una reacción no provee información acerca de la velocidad de reacción.</a:t>
            </a:r>
            <a:endParaRPr/>
          </a:p>
        </p:txBody>
      </p:sp>
      <p:sp>
        <p:nvSpPr>
          <p:cNvPr id="742154703" name="Shape 13314"/>
          <p:cNvSpPr txBox="1">
            <a:spLocks noChangeShapeType="1" noGrp="1"/>
          </p:cNvSpPr>
          <p:nvPr/>
        </p:nvSpPr>
        <p:spPr bwMode="auto">
          <a:xfrm>
            <a:off x="706436" y="304799"/>
            <a:ext cx="8002079" cy="1314810"/>
          </a:xfrm>
          <a:prstGeom prst="rect">
            <a:avLst/>
          </a:prstGeom>
          <a:noFill/>
        </p:spPr>
        <p:txBody>
          <a:bodyPr lIns="90000" tIns="46800" rIns="90000" bIns="46800" anchor="t">
            <a:spAutoFit/>
          </a:bodyPr>
          <a:lstStyle>
            <a:lvl1pPr marL="0" indent="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1pPr>
            <a:lvl2pPr marL="742950" indent="4572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2pPr>
            <a:lvl3pPr marL="1143000" indent="9144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3pPr>
            <a:lvl4pPr marL="1600200" indent="13716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4pPr>
            <a:lvl5pPr marL="2057400" indent="18288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gn="ctr">
              <a:lnSpc>
                <a:spcPct val="100000"/>
              </a:lnSpc>
              <a:spcBef>
                <a:spcPts val="12"/>
              </a:spcBef>
              <a:spcAft>
                <a:spcPts val="12"/>
              </a:spcAft>
              <a:buNone/>
              <a:defRPr/>
            </a:pPr>
            <a:r>
              <a:rPr lang="es-MX" sz="2800" b="1" i="0" u="none" strike="noStrike" cap="none" spc="0">
                <a:solidFill>
                  <a:srgbClr val="000000"/>
                </a:solidFill>
                <a:latin typeface="Times New Roman"/>
                <a:ea typeface="Times New Roman"/>
                <a:cs typeface="Times New Roman"/>
              </a:rPr>
              <a:t>El cambio en la energía libre dan información acerca de la espontaneidad pero no de la velocidad</a:t>
            </a:r>
            <a:endParaRPr sz="2800"/>
          </a:p>
          <a:p>
            <a:pPr>
              <a:defRPr/>
            </a:pPr>
            <a:endParaRPr/>
          </a:p>
        </p:txBody>
      </p:sp>
      <p:sp>
        <p:nvSpPr>
          <p:cNvPr id="1504684460" name="Shape 13315"/>
          <p:cNvSpPr>
            <a:spLocks noChangeShapeType="1" noGrp="1"/>
          </p:cNvSpPr>
          <p:nvPr/>
        </p:nvSpPr>
        <p:spPr bwMode="auto">
          <a:xfrm>
            <a:off x="380999" y="1295399"/>
            <a:ext cx="8326436" cy="1586"/>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sp>
        <p:nvSpPr>
          <p:cNvPr id="1431050123" name="Shape 13313"/>
          <p:cNvSpPr txBox="1">
            <a:spLocks noChangeShapeType="1" noGrp="1"/>
          </p:cNvSpPr>
          <p:nvPr/>
        </p:nvSpPr>
        <p:spPr bwMode="auto">
          <a:xfrm flipH="0" flipV="0">
            <a:off x="380999" y="1532529"/>
            <a:ext cx="8328236" cy="1194541"/>
          </a:xfrm>
          <a:prstGeom prst="rect">
            <a:avLst/>
          </a:prstGeom>
          <a:noFill/>
        </p:spPr>
        <p:txBody>
          <a:bodyPr lIns="90000" tIns="46800" rIns="90000" bIns="46800" anchor="t">
            <a:spAutoFit/>
          </a:bodyPr>
          <a:lstStyle>
            <a:lvl1pPr marL="0" indent="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1pPr>
            <a:lvl2pPr marL="742950" indent="4572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2pPr>
            <a:lvl3pPr marL="1143000" indent="9144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3pPr>
            <a:lvl4pPr marL="1600200" indent="13716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4pPr>
            <a:lvl5pPr marL="2057400" indent="1828800" algn="l" defTabSz="449262" rtl="0">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gn="just">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a:latin typeface="Calibri"/>
              </a:rPr>
              <a:t>La energía libre (G) es la medida de la energía capaz de realizar un trabajo. El cambio en la energía libre cuando una reacción ocurre es simbolizada con Δ</a:t>
            </a:r>
            <a:r>
              <a:rPr lang="es-MX" sz="1800" b="0" i="1" u="none">
                <a:latin typeface="Calibri"/>
              </a:rPr>
              <a:t>G</a:t>
            </a:r>
            <a:r>
              <a:rPr lang="es-MX" sz="1800">
                <a:latin typeface="Calibri"/>
              </a:rPr>
              <a:t>.</a:t>
            </a:r>
            <a:endParaRPr/>
          </a:p>
          <a:p>
            <a:pPr lvl="0" algn="just">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a:pPr>
            <a:endParaRPr lang="es-MX" sz="1800">
              <a:latin typeface="Calibri"/>
            </a:endParaRPr>
          </a:p>
          <a:p>
            <a:pPr lvl="0" algn="just">
              <a:lnSpc>
                <a:spcPct val="100000"/>
              </a:lnSpc>
              <a:spcBef>
                <a:spcPts val="12"/>
              </a:spcBef>
              <a:spcAft>
                <a:spcPts val="12"/>
              </a:spcAft>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a:pPr>
            <a:r>
              <a:rPr lang="es-MX" sz="1800">
                <a:latin typeface="Calibri"/>
              </a:rPr>
              <a:t>Las enzimas no alteran el Δ</a:t>
            </a:r>
            <a:r>
              <a:rPr lang="es-MX" sz="1800" b="0" i="1" u="none">
                <a:latin typeface="Calibri"/>
              </a:rPr>
              <a:t>G</a:t>
            </a:r>
            <a:r>
              <a:rPr lang="es-MX" sz="1800">
                <a:latin typeface="Calibri"/>
              </a:rPr>
              <a:t> de la reacción.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41843544" name="Shape 23553"/>
          <p:cNvSpPr txBox="1">
            <a:spLocks noChangeShapeType="1" noGrp="1"/>
          </p:cNvSpPr>
          <p:nvPr/>
        </p:nvSpPr>
        <p:spPr bwMode="auto">
          <a:xfrm>
            <a:off x="1104900" y="1965325"/>
            <a:ext cx="7315200" cy="642936"/>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Una reacción química procede a través de un estado de transición, una forma moléculas que ya no es mas el sustrato pero aún no es el producto.</a:t>
            </a:r>
            <a:endParaRPr/>
          </a:p>
        </p:txBody>
      </p:sp>
      <p:pic>
        <p:nvPicPr>
          <p:cNvPr id="2076618370" name="Image 23554"/>
          <p:cNvPicPr>
            <a:picLocks noChangeAspect="1" noGrp="1"/>
          </p:cNvPicPr>
          <p:nvPr/>
        </p:nvPicPr>
        <p:blipFill rotWithShape="1">
          <a:blip r:embed="rId3"/>
          <a:stretch/>
        </p:blipFill>
        <p:spPr bwMode="auto">
          <a:xfrm>
            <a:off x="4051300" y="2727325"/>
            <a:ext cx="1422400" cy="381000"/>
          </a:xfrm>
          <a:prstGeom prst="rect">
            <a:avLst/>
          </a:prstGeom>
          <a:noFill/>
        </p:spPr>
      </p:pic>
      <p:sp>
        <p:nvSpPr>
          <p:cNvPr id="1828858392" name="Shape 23555"/>
          <p:cNvSpPr txBox="1">
            <a:spLocks noChangeShapeType="1" noGrp="1"/>
          </p:cNvSpPr>
          <p:nvPr/>
        </p:nvSpPr>
        <p:spPr bwMode="auto">
          <a:xfrm>
            <a:off x="1779586" y="3317875"/>
            <a:ext cx="5965825" cy="1465262"/>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El estado de transición está representado con la doble cruz.</a:t>
            </a:r>
            <a:endParaRPr/>
          </a:p>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s-MX" sz="1800">
              <a:latin typeface="Calibri"/>
            </a:endParaRPr>
          </a:p>
          <a:p>
            <a:pPr lvl="0" algn="just">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El cambio en la energía libre necesario para formar el estado de transición desde el sustrato es llamado energía de activación y está simbolizado por  </a:t>
            </a:r>
            <a:endParaRPr/>
          </a:p>
        </p:txBody>
      </p:sp>
      <p:pic>
        <p:nvPicPr>
          <p:cNvPr id="2145262168" name="Image 23556"/>
          <p:cNvPicPr>
            <a:picLocks noChangeAspect="1" noGrp="1"/>
          </p:cNvPicPr>
          <p:nvPr/>
        </p:nvPicPr>
        <p:blipFill rotWithShape="1">
          <a:blip r:embed="rId4"/>
          <a:stretch/>
        </p:blipFill>
        <p:spPr bwMode="auto">
          <a:xfrm>
            <a:off x="4986337" y="4459287"/>
            <a:ext cx="322262" cy="336550"/>
          </a:xfrm>
          <a:prstGeom prst="rect">
            <a:avLst/>
          </a:prstGeom>
          <a:noFill/>
        </p:spPr>
      </p:pic>
      <p:pic>
        <p:nvPicPr>
          <p:cNvPr id="852162311" name="Image 23557"/>
          <p:cNvPicPr>
            <a:picLocks noChangeAspect="1" noGrp="1"/>
          </p:cNvPicPr>
          <p:nvPr/>
        </p:nvPicPr>
        <p:blipFill rotWithShape="1">
          <a:blip r:embed="rId5"/>
          <a:stretch/>
        </p:blipFill>
        <p:spPr bwMode="auto">
          <a:xfrm>
            <a:off x="3860800" y="5060950"/>
            <a:ext cx="1803400" cy="342900"/>
          </a:xfrm>
          <a:prstGeom prst="rect">
            <a:avLst/>
          </a:prstGeom>
          <a:noFill/>
        </p:spPr>
      </p:pic>
      <p:sp>
        <p:nvSpPr>
          <p:cNvPr id="640748036" name="Shape 23558"/>
          <p:cNvSpPr txBox="1">
            <a:spLocks noChangeShapeType="1" noGrp="1"/>
          </p:cNvSpPr>
          <p:nvPr/>
        </p:nvSpPr>
        <p:spPr bwMode="auto">
          <a:xfrm>
            <a:off x="1976437" y="5867399"/>
            <a:ext cx="5573712" cy="368300"/>
          </a:xfrm>
          <a:prstGeom prst="rect">
            <a:avLst/>
          </a:prstGeom>
          <a:noFill/>
        </p:spPr>
        <p:txBody>
          <a:bodyPr wrap="none"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l">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1800">
                <a:latin typeface="Calibri"/>
              </a:rPr>
              <a:t>Las enzimas facilitan la formación de estado de transición.</a:t>
            </a:r>
            <a:endParaRPr/>
          </a:p>
        </p:txBody>
      </p:sp>
      <p:sp>
        <p:nvSpPr>
          <p:cNvPr id="1275968145" name="Shape 23559"/>
          <p:cNvSpPr txBox="1">
            <a:spLocks noChangeShapeType="1" noGrp="1"/>
          </p:cNvSpPr>
          <p:nvPr/>
        </p:nvSpPr>
        <p:spPr bwMode="auto">
          <a:xfrm>
            <a:off x="762000" y="381000"/>
            <a:ext cx="8001000" cy="947737"/>
          </a:xfrm>
          <a:prstGeom prst="rect">
            <a:avLst/>
          </a:prstGeom>
          <a:noFill/>
        </p:spPr>
        <p:txBody>
          <a:bodyPr lIns="90000" tIns="46800" rIns="90000" bIns="46800" anchor="t">
            <a:spAutoFit/>
          </a:bodyPr>
          <a:lstStyle>
            <a:lvl1pPr marL="0" indent="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1pPr>
            <a:lvl2pPr marL="742950" indent="4572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2pPr>
            <a:lvl3pPr marL="1143000" indent="9144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3pPr>
            <a:lvl4pPr marL="1600200" indent="13716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4pPr>
            <a:lvl5pPr marL="2057400" indent="1828800" algn="l" defTabSz="449262" rtl="0">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2400" b="0" i="0">
                <a:solidFill>
                  <a:srgbClr val="000000"/>
                </a:solidFill>
                <a:latin typeface="+mj-lt"/>
                <a:ea typeface="MS PGothic"/>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gn="ctr">
              <a:lnSpc>
                <a:spcPct val="100000"/>
              </a:lnSpc>
              <a:spcBef>
                <a:spcPts val="13"/>
              </a:spcBef>
              <a:spcAft>
                <a:spcPts val="13"/>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800">
                <a:solidFill>
                  <a:srgbClr val="2478AE"/>
                </a:solidFill>
                <a:latin typeface="Times New Roman"/>
              </a:rPr>
              <a:t>Las enzimas facilitan la formación del estado de transición.</a:t>
            </a:r>
            <a:endParaRPr/>
          </a:p>
        </p:txBody>
      </p:sp>
      <p:sp>
        <p:nvSpPr>
          <p:cNvPr id="1368322098" name="Shape 23560"/>
          <p:cNvSpPr>
            <a:spLocks noChangeShapeType="1" noGrp="1"/>
          </p:cNvSpPr>
          <p:nvPr/>
        </p:nvSpPr>
        <p:spPr bwMode="auto">
          <a:xfrm>
            <a:off x="436562" y="1335087"/>
            <a:ext cx="8326437" cy="1587"/>
          </a:xfrm>
          <a:prstGeom prst="line">
            <a:avLst/>
          </a:prstGeom>
          <a:noFill/>
          <a:ln w="25560">
            <a:solidFill>
              <a:srgbClr val="BBE0E3"/>
            </a:solidFill>
            <a:miter/>
            <a:headEnd/>
            <a:tailEnd/>
          </a:ln>
          <a:effectLst>
            <a:outerShdw algn="ctr" rotWithShape="0">
              <a:srgbClr val="000000">
                <a:alpha val="37647"/>
              </a:srgbClr>
            </a:outerShdw>
          </a:effectLst>
        </p:spPr>
        <p:txBody>
          <a:bodyPr lIns="91440" tIns="45720" rIns="91440" bIns="45720"/>
          <a:lstStyle/>
          <a:p>
            <a:pPr>
              <a:defRPr/>
            </a:pPr>
            <a:endParaRPr sz="14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1000" advClick="1"/>
    </mc:Choice>
    <mc:Fallback>
      <p:transition advClick="1"/>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Default">
  <a:themeElements>
    <a:clrScheme name="Default">
      <a:dk1>
        <a:srgbClr val="000000"/>
      </a:dk1>
      <a:lt1>
        <a:srgbClr val="FFFFFF"/>
      </a:lt1>
      <a:dk2>
        <a:srgbClr val="000000"/>
      </a:dk2>
      <a:lt2>
        <a:srgbClr val="808080"/>
      </a:lt2>
      <a:accent1>
        <a:srgbClr val="00CC99"/>
      </a:accent1>
      <a:accent2>
        <a:srgbClr val="3333CC"/>
      </a:accent2>
      <a:accent3>
        <a:srgbClr val="AAAAAA"/>
      </a:accent3>
      <a:accent4>
        <a:srgbClr val="DCDCDC"/>
      </a:accent4>
      <a:accent5>
        <a:srgbClr val="DBF1FA"/>
      </a:accent5>
      <a:accent6>
        <a:srgbClr val="4B9DCA"/>
      </a:accent6>
      <a:hlink>
        <a:srgbClr val="CCCCFF"/>
      </a:hlink>
      <a:folHlink>
        <a:srgbClr val="B2B2B2"/>
      </a:folHlink>
    </a:clrScheme>
    <a:fontScheme name="default">
      <a:majorFont>
        <a:latin typeface="Times New Roman"/>
        <a:ea typeface="Arial"/>
        <a:cs typeface="Arial"/>
      </a:majorFont>
      <a:minorFont>
        <a:latin typeface="Arial"/>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AAAAAA"/>
        </a:accent3>
        <a:accent4>
          <a:srgbClr val="DCDCDC"/>
        </a:accent4>
        <a:accent5>
          <a:srgbClr val="DBF1FA"/>
        </a:accent5>
        <a:accent6>
          <a:srgbClr val="4B9DC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FFFFFF"/>
        </a:dk1>
        <a:lt1>
          <a:srgbClr val="0000FF"/>
        </a:lt1>
        <a:dk2>
          <a:srgbClr val="FFFF00"/>
        </a:dk2>
        <a:lt2>
          <a:srgbClr val="000000"/>
        </a:lt2>
        <a:accent1>
          <a:srgbClr val="FF9900"/>
        </a:accent1>
        <a:accent2>
          <a:srgbClr val="00FFFF"/>
        </a:accent2>
        <a:accent3>
          <a:srgbClr val="AAAAAA"/>
        </a:accent3>
        <a:accent4>
          <a:srgbClr val="DCDCDC"/>
        </a:accent4>
        <a:accent5>
          <a:srgbClr val="DBF1FA"/>
        </a:accent5>
        <a:accent6>
          <a:srgbClr val="4B9DCA"/>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AAAAAA"/>
        </a:accent3>
        <a:accent4>
          <a:srgbClr val="DCDCDC"/>
        </a:accent4>
        <a:accent5>
          <a:srgbClr val="DBF1FA"/>
        </a:accent5>
        <a:accent6>
          <a:srgbClr val="4B9DCA"/>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AAAAAA"/>
        </a:accent3>
        <a:accent4>
          <a:srgbClr val="DCDCDC"/>
        </a:accent4>
        <a:accent5>
          <a:srgbClr val="DBF1FA"/>
        </a:accent5>
        <a:accent6>
          <a:srgbClr val="4B9DCA"/>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AAAAAA"/>
        </a:accent3>
        <a:accent4>
          <a:srgbClr val="DCDCDC"/>
        </a:accent4>
        <a:accent5>
          <a:srgbClr val="DBF1FA"/>
        </a:accent5>
        <a:accent6>
          <a:srgbClr val="4B9DCA"/>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AAAAAA"/>
        </a:accent3>
        <a:accent4>
          <a:srgbClr val="DCDCDC"/>
        </a:accent4>
        <a:accent5>
          <a:srgbClr val="DBF1FA"/>
        </a:accent5>
        <a:accent6>
          <a:srgbClr val="4B9DCA"/>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AAAAAA"/>
        </a:accent3>
        <a:accent4>
          <a:srgbClr val="DCDCDC"/>
        </a:accent4>
        <a:accent5>
          <a:srgbClr val="DBF1FA"/>
        </a:accent5>
        <a:accent6>
          <a:srgbClr val="4B9DCA"/>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xmlns:r="http://schemas.openxmlformats.org/officeDocument/2006/relationships" xmlns:p="http://schemas.openxmlformats.org/presentationml/2006/main" name="Default">
  <a:themeElements>
    <a:clrScheme name="Default">
      <a:dk1>
        <a:srgbClr val="000000"/>
      </a:dk1>
      <a:lt1>
        <a:srgbClr val="FFFFFF"/>
      </a:lt1>
      <a:dk2>
        <a:srgbClr val="000000"/>
      </a:dk2>
      <a:lt2>
        <a:srgbClr val="808080"/>
      </a:lt2>
      <a:accent1>
        <a:srgbClr val="00CC99"/>
      </a:accent1>
      <a:accent2>
        <a:srgbClr val="3333CC"/>
      </a:accent2>
      <a:accent3>
        <a:srgbClr val="AAAAAA"/>
      </a:accent3>
      <a:accent4>
        <a:srgbClr val="DCDCDC"/>
      </a:accent4>
      <a:accent5>
        <a:srgbClr val="DBF1FA"/>
      </a:accent5>
      <a:accent6>
        <a:srgbClr val="4B9DCA"/>
      </a:accent6>
      <a:hlink>
        <a:srgbClr val="CCCCFF"/>
      </a:hlink>
      <a:folHlink>
        <a:srgbClr val="B2B2B2"/>
      </a:folHlink>
    </a:clrScheme>
    <a:fontScheme name="default">
      <a:majorFont>
        <a:latin typeface="Times New Roman"/>
        <a:ea typeface="Arial"/>
        <a:cs typeface="Arial"/>
      </a:majorFont>
      <a:minorFont>
        <a:latin typeface="Arial"/>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ONLYOFFICE/9.3.1.8</Application>
  <PresentationFormat>On-screen Show (4:3)</PresentationFormat>
  <Paragraphs>0</Paragraphs>
  <Slides>39</Slides>
  <Notes>39</Notes>
  <HiddenSlides>0</HiddenSlides>
  <MMClips>2</MMClips>
  <ScaleCrop>0</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 A Short Course</dc:title>
  <dc:creator>Daniel Estrada Vazquez</dc:creator>
  <cp:lastModifiedBy/>
  <cp:revision>179</cp:revision>
  <dcterms:created xsi:type="dcterms:W3CDTF">2002-12-24T01:08:00Z</dcterms:created>
  <dcterms:modified xsi:type="dcterms:W3CDTF">2026-04-28T20:27:00Z</dcterms:modified>
</cp:coreProperties>
</file>